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3" r:id="rId3"/>
    <p:sldId id="258" r:id="rId4"/>
    <p:sldId id="286" r:id="rId5"/>
    <p:sldId id="287" r:id="rId6"/>
    <p:sldId id="288" r:id="rId7"/>
    <p:sldId id="289" r:id="rId8"/>
    <p:sldId id="262" r:id="rId9"/>
    <p:sldId id="266" r:id="rId10"/>
    <p:sldId id="272" r:id="rId11"/>
    <p:sldId id="273" r:id="rId12"/>
    <p:sldId id="269" r:id="rId13"/>
    <p:sldId id="274" r:id="rId14"/>
    <p:sldId id="275" r:id="rId15"/>
    <p:sldId id="285" r:id="rId16"/>
    <p:sldId id="292" r:id="rId17"/>
  </p:sldIdLst>
  <p:sldSz cx="12192000" cy="6858000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_office9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3A4"/>
    <a:srgbClr val="FFCCFF"/>
    <a:srgbClr val="BBC98F"/>
    <a:srgbClr val="C2D094"/>
    <a:srgbClr val="2F7F80"/>
    <a:srgbClr val="233B66"/>
    <a:srgbClr val="9933FF"/>
    <a:srgbClr val="B16089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3630;&#3634;&#3617;&#3637;&#3604;&#3632;&#3627;&#3660;\2565\Planfin%202565\Planfin%20&#3619;&#3614;\&#3605;&#3634;&#3619;&#3634;&#3591;%20Planfin%20&#3611;&#3637;%202565\7.&#3605;&#3634;&#3619;&#3634;&#3591;&#3612;&#3621;&#3591;&#3634;&#3609;%20Planfin%20&#3648;&#3604;&#3639;&#3629;&#3609;%20&#3648;&#3617;&#3625;&#3634;&#3618;&#3609;%20256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400" b="1"/>
              <a:t>รายได้ (ไม่รวมงบลงทุน) ตค.64 – เมย.65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นำเสนอ!$I$3</c:f>
              <c:strCache>
                <c:ptCount val="1"/>
                <c:pt idx="0">
                  <c:v> (%) </c:v>
                </c:pt>
              </c:strCache>
            </c:strRef>
          </c:tx>
          <c:spPr>
            <a:solidFill>
              <a:schemeClr val="accent3"/>
            </a:solidFill>
            <a:ln w="25400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นำเสนอ!$F$4:$F$19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นำเสนอ!$I$4:$I$19</c:f>
              <c:numCache>
                <c:formatCode>#,##0.00</c:formatCode>
                <c:ptCount val="16"/>
                <c:pt idx="0">
                  <c:v>29.277192098732879</c:v>
                </c:pt>
                <c:pt idx="1">
                  <c:v>30.899919767034234</c:v>
                </c:pt>
                <c:pt idx="2">
                  <c:v>55.970451348754871</c:v>
                </c:pt>
                <c:pt idx="3">
                  <c:v>182.94701963801211</c:v>
                </c:pt>
                <c:pt idx="4">
                  <c:v>59.920900081923861</c:v>
                </c:pt>
                <c:pt idx="5">
                  <c:v>13.69888024720032</c:v>
                </c:pt>
                <c:pt idx="6">
                  <c:v>81.515369972091136</c:v>
                </c:pt>
                <c:pt idx="7">
                  <c:v>29.201176308876732</c:v>
                </c:pt>
                <c:pt idx="8">
                  <c:v>46.474344671962953</c:v>
                </c:pt>
                <c:pt idx="9">
                  <c:v>98.85063525207822</c:v>
                </c:pt>
                <c:pt idx="10">
                  <c:v>80.596222401808873</c:v>
                </c:pt>
                <c:pt idx="11">
                  <c:v>2.1668328472289842</c:v>
                </c:pt>
                <c:pt idx="12">
                  <c:v>48.195459687164359</c:v>
                </c:pt>
                <c:pt idx="13">
                  <c:v>16.141687341853011</c:v>
                </c:pt>
                <c:pt idx="14">
                  <c:v>96.159570706185633</c:v>
                </c:pt>
                <c:pt idx="15">
                  <c:v>22.516233370262274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B-46EF-8B07-D4120126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863184"/>
        <c:axId val="944863600"/>
      </c:barChart>
      <c:lineChart>
        <c:grouping val="standard"/>
        <c:varyColors val="0"/>
        <c:ser>
          <c:idx val="0"/>
          <c:order val="0"/>
          <c:tx>
            <c:strRef>
              <c:f>นำเสนอ!$G$3</c:f>
              <c:strCache>
                <c:ptCount val="1"/>
                <c:pt idx="0">
                  <c:v>ค่ากลาง (5)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นำเสนอ!$F$4:$F$19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นำเสนอ!$G$4:$G$19</c:f>
              <c:numCache>
                <c:formatCode>0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2B-46EF-8B07-D41201261ACA}"/>
            </c:ext>
          </c:extLst>
        </c:ser>
        <c:ser>
          <c:idx val="1"/>
          <c:order val="1"/>
          <c:tx>
            <c:strRef>
              <c:f>นำเสนอ!$H$3</c:f>
              <c:strCache>
                <c:ptCount val="1"/>
                <c:pt idx="0">
                  <c:v>ค่ากลาง (-5)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นำเสนอ!$F$4:$F$19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นำเสนอ!$H$4:$H$19</c:f>
              <c:numCache>
                <c:formatCode>0</c:formatCode>
                <c:ptCount val="16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-5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-5</c:v>
                </c:pt>
                <c:pt idx="11">
                  <c:v>-5</c:v>
                </c:pt>
                <c:pt idx="12">
                  <c:v>-5</c:v>
                </c:pt>
                <c:pt idx="13">
                  <c:v>-5</c:v>
                </c:pt>
                <c:pt idx="14">
                  <c:v>-5</c:v>
                </c:pt>
                <c:pt idx="1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2B-46EF-8B07-D41201261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863184"/>
        <c:axId val="944863600"/>
      </c:lineChart>
      <c:catAx>
        <c:axId val="9448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944863600"/>
        <c:crosses val="autoZero"/>
        <c:auto val="1"/>
        <c:lblAlgn val="ctr"/>
        <c:lblOffset val="100"/>
        <c:noMultiLvlLbl val="0"/>
      </c:catAx>
      <c:valAx>
        <c:axId val="944863600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944863184"/>
        <c:crosses val="autoZero"/>
        <c:crossBetween val="between"/>
        <c:majorUnit val="5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rgbClr val="4472C4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pPr>
      <a:endParaRPr lang="th-T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400" b="1">
                <a:solidFill>
                  <a:schemeClr val="tx1"/>
                </a:solidFill>
              </a:rPr>
              <a:t>ค่าใช้จ่าย (ไม่รวมงบค่าเสื่อม) ตค.64 – เมย.65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9904746048803919E-2"/>
          <c:y val="0.11234891041756331"/>
          <c:w val="0.93608422264601887"/>
          <c:h val="0.668065684193400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นำเสนอ!$R$3</c:f>
              <c:strCache>
                <c:ptCount val="1"/>
                <c:pt idx="0">
                  <c:v> (%)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25400" cap="rnd">
              <a:noFill/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1.2737301186524737E-3"/>
                  <c:y val="-1.378002608005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E3-4341-8EFC-9B1A5F50E42C}"/>
                </c:ext>
              </c:extLst>
            </c:dLbl>
            <c:dLbl>
              <c:idx val="5"/>
              <c:layout>
                <c:manualLayout>
                  <c:x val="1.2737301186525206E-3"/>
                  <c:y val="9.370439435266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3-4341-8EFC-9B1A5F50E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นำเสนอ!$O$4:$O$19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นำเสนอ!$R$4:$R$19</c:f>
              <c:numCache>
                <c:formatCode>#,##0.00</c:formatCode>
                <c:ptCount val="16"/>
                <c:pt idx="0">
                  <c:v>4.4546214915564644</c:v>
                </c:pt>
                <c:pt idx="1">
                  <c:v>1.4614647731913075</c:v>
                </c:pt>
                <c:pt idx="2">
                  <c:v>12.310739931373268</c:v>
                </c:pt>
                <c:pt idx="3">
                  <c:v>9.9727879128523949</c:v>
                </c:pt>
                <c:pt idx="4">
                  <c:v>11.215992053232616</c:v>
                </c:pt>
                <c:pt idx="5">
                  <c:v>-4.9778174006232696</c:v>
                </c:pt>
                <c:pt idx="6">
                  <c:v>9.8656067905245841</c:v>
                </c:pt>
                <c:pt idx="7">
                  <c:v>3.2264528712279166</c:v>
                </c:pt>
                <c:pt idx="8">
                  <c:v>11.159290165031212</c:v>
                </c:pt>
                <c:pt idx="9">
                  <c:v>23.132263213061986</c:v>
                </c:pt>
                <c:pt idx="10">
                  <c:v>13.812191276523306</c:v>
                </c:pt>
                <c:pt idx="11">
                  <c:v>19.010171749092571</c:v>
                </c:pt>
                <c:pt idx="12">
                  <c:v>8.6577068387899008</c:v>
                </c:pt>
                <c:pt idx="13">
                  <c:v>70.892326678055028</c:v>
                </c:pt>
                <c:pt idx="14">
                  <c:v>47.992038113011532</c:v>
                </c:pt>
                <c:pt idx="15">
                  <c:v>4.7550930130531253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D0-420F-8519-015D01CEF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673792"/>
        <c:axId val="1115675040"/>
      </c:barChart>
      <c:lineChart>
        <c:grouping val="standard"/>
        <c:varyColors val="0"/>
        <c:ser>
          <c:idx val="0"/>
          <c:order val="0"/>
          <c:tx>
            <c:strRef>
              <c:f>นำเสนอ!$P$3</c:f>
              <c:strCache>
                <c:ptCount val="1"/>
                <c:pt idx="0">
                  <c:v>ค่ากลาง (5)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นำเสนอ!$O$4:$O$19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นำเสนอ!$P$4:$P$19</c:f>
              <c:numCache>
                <c:formatCode>0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0-420F-8519-015D01CEFEEF}"/>
            </c:ext>
          </c:extLst>
        </c:ser>
        <c:ser>
          <c:idx val="1"/>
          <c:order val="1"/>
          <c:tx>
            <c:strRef>
              <c:f>นำเสนอ!$Q$3</c:f>
              <c:strCache>
                <c:ptCount val="1"/>
                <c:pt idx="0">
                  <c:v>ค่ากลาง (-5)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นำเสนอ!$O$4:$O$19</c:f>
              <c:strCache>
                <c:ptCount val="16"/>
                <c:pt idx="0">
                  <c:v>อยุธยา</c:v>
                </c:pt>
                <c:pt idx="1">
                  <c:v>เสนา</c:v>
                </c:pt>
                <c:pt idx="2">
                  <c:v>ท่าเรือ</c:v>
                </c:pt>
                <c:pt idx="3">
                  <c:v>สมเด็จ</c:v>
                </c:pt>
                <c:pt idx="4">
                  <c:v>บางไทร</c:v>
                </c:pt>
                <c:pt idx="5">
                  <c:v>บางบาล</c:v>
                </c:pt>
                <c:pt idx="6">
                  <c:v>บางปะอิน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นำเสนอ!$Q$4:$Q$19</c:f>
              <c:numCache>
                <c:formatCode>0</c:formatCode>
                <c:ptCount val="16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-5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-5</c:v>
                </c:pt>
                <c:pt idx="11">
                  <c:v>-5</c:v>
                </c:pt>
                <c:pt idx="12">
                  <c:v>-5</c:v>
                </c:pt>
                <c:pt idx="13">
                  <c:v>-5</c:v>
                </c:pt>
                <c:pt idx="14">
                  <c:v>-5</c:v>
                </c:pt>
                <c:pt idx="1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0-420F-8519-015D01CEF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673792"/>
        <c:axId val="1115675040"/>
      </c:lineChart>
      <c:catAx>
        <c:axId val="11156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15675040"/>
        <c:crosses val="autoZero"/>
        <c:auto val="1"/>
        <c:lblAlgn val="ctr"/>
        <c:lblOffset val="100"/>
        <c:noMultiLvlLbl val="0"/>
      </c:catAx>
      <c:valAx>
        <c:axId val="1115675040"/>
        <c:scaling>
          <c:orientation val="minMax"/>
          <c:max val="8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1567379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accent5">
          <a:lumMod val="75000"/>
        </a:schemeClr>
      </a:solidFill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823570075693488E-2"/>
          <c:y val="0.11587796718029832"/>
          <c:w val="0.56539356347272729"/>
          <c:h val="0.77314814814814814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632-4AD0-B547-F671EBF45F3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32-4AD0-B547-F671EBF45F3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632-4AD0-B547-F671EBF45F3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632-4AD0-B547-F671EBF45F3C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2632-4AD0-B547-F671EBF45F3C}"/>
              </c:ext>
            </c:extLst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632-4AD0-B547-F671EBF45F3C}"/>
              </c:ext>
            </c:extLst>
          </c:dPt>
          <c:dLbls>
            <c:dLbl>
              <c:idx val="3"/>
              <c:layout>
                <c:manualLayout>
                  <c:x val="-6.4004576028494548E-2"/>
                  <c:y val="-9.795131723652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32-4AD0-B547-F671EBF45F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รวมจังหวัด!$C$13:$G$13</c:f>
              <c:strCache>
                <c:ptCount val="5"/>
                <c:pt idx="0">
                  <c:v>1.จัดทำแผนการจัดซื้อ/จ้างแล้ว </c:v>
                </c:pt>
                <c:pt idx="1">
                  <c:v>2.ขออนุมัติจัดซื้อ/จ้างแล้ว</c:v>
                </c:pt>
                <c:pt idx="2">
                  <c:v>3.ทำสัญญาเรียบร้อย</c:v>
                </c:pt>
                <c:pt idx="3">
                  <c:v>4.ตรวจรับเรียบร้อย</c:v>
                </c:pt>
                <c:pt idx="4">
                  <c:v>5.เบิกจ่ายเงินแล้ว</c:v>
                </c:pt>
              </c:strCache>
            </c:strRef>
          </c:cat>
          <c:val>
            <c:numRef>
              <c:f>รวมจังหวัด!$C$14:$G$14</c:f>
              <c:numCache>
                <c:formatCode>_(* #,##0.00_);_(* \(#,##0.00\);_(* "-"??_);_(@_)</c:formatCode>
                <c:ptCount val="5"/>
                <c:pt idx="0">
                  <c:v>23.176646351473345</c:v>
                </c:pt>
                <c:pt idx="1">
                  <c:v>0.61827446727908708</c:v>
                </c:pt>
                <c:pt idx="2">
                  <c:v>6.0346383272133295</c:v>
                </c:pt>
                <c:pt idx="3">
                  <c:v>5.0419502079087604</c:v>
                </c:pt>
                <c:pt idx="4">
                  <c:v>65.128490646125499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32-4AD0-B547-F671EBF45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/>
              <a:t>สถานะการดำเนินงานงบค่าเสื่อมปี </a:t>
            </a:r>
            <a:r>
              <a:rPr lang="en-US"/>
              <a:t>64</a:t>
            </a:r>
            <a:r>
              <a:rPr lang="th-TH"/>
              <a:t> (รพ.)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'64 รพ'!$C$24</c:f>
              <c:strCache>
                <c:ptCount val="1"/>
                <c:pt idx="0">
                  <c:v>1.จัดทำแผนการจัดซื้อ/จ้างแล้ว </c:v>
                </c:pt>
              </c:strCache>
            </c:strRef>
          </c:tx>
          <c:spPr>
            <a:solidFill>
              <a:srgbClr val="CCC3A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รพ'!$C$25:$C$40</c:f>
              <c:numCache>
                <c:formatCode>_(* #,##0.00_);_(* \(#,##0.00\);_(* "-"??_);_(@_)</c:formatCode>
                <c:ptCount val="16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17.171933989065518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4-45F2-8805-6BCDA4841401}"/>
            </c:ext>
          </c:extLst>
        </c:ser>
        <c:ser>
          <c:idx val="1"/>
          <c:order val="1"/>
          <c:tx>
            <c:strRef>
              <c:f>'64 รพ'!$D$24</c:f>
              <c:strCache>
                <c:ptCount val="1"/>
                <c:pt idx="0">
                  <c:v>2.ขออนุมัติจัดซื้อ/จ้างแล้ว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Lbls>
            <c:dLbl>
              <c:idx val="7"/>
              <c:layout>
                <c:manualLayout>
                  <c:x val="-1.2881825354652755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F4-45F2-8805-6BCDA48414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รพ'!$D$25:$D$40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16.613973095282375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F4-45F2-8805-6BCDA4841401}"/>
            </c:ext>
          </c:extLst>
        </c:ser>
        <c:ser>
          <c:idx val="2"/>
          <c:order val="2"/>
          <c:tx>
            <c:strRef>
              <c:f>'64 รพ'!$E$24</c:f>
              <c:strCache>
                <c:ptCount val="1"/>
                <c:pt idx="0">
                  <c:v>3.ทำสัญญาเรียบร้อย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รพ'!$E$25:$E$40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23.643915442316036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6.5265128143623734</c:v>
                </c:pt>
                <c:pt idx="10">
                  <c:v>82.828066010934478</c:v>
                </c:pt>
                <c:pt idx="11">
                  <c:v>66.339992461364488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F4-45F2-8805-6BCDA4841401}"/>
            </c:ext>
          </c:extLst>
        </c:ser>
        <c:ser>
          <c:idx val="3"/>
          <c:order val="3"/>
          <c:tx>
            <c:strRef>
              <c:f>'64 รพ'!$F$24</c:f>
              <c:strCache>
                <c:ptCount val="1"/>
                <c:pt idx="0">
                  <c:v>4.ตรวจรับเรียบร้อย</c:v>
                </c:pt>
              </c:strCache>
            </c:strRef>
          </c:tx>
          <c:spPr>
            <a:solidFill>
              <a:srgbClr val="44546A">
                <a:lumMod val="20000"/>
                <a:lumOff val="8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รพ'!$F$25:$F$40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86.947448961847456</c:v>
                </c:pt>
                <c:pt idx="6">
                  <c:v>2.1008403361344539</c:v>
                </c:pt>
                <c:pt idx="7">
                  <c:v>0</c:v>
                </c:pt>
                <c:pt idx="8">
                  <c:v>0</c:v>
                </c:pt>
                <c:pt idx="9">
                  <c:v>4.4804149224500964</c:v>
                </c:pt>
                <c:pt idx="10">
                  <c:v>0</c:v>
                </c:pt>
                <c:pt idx="11">
                  <c:v>20.203543158688277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F4-45F2-8805-6BCDA4841401}"/>
            </c:ext>
          </c:extLst>
        </c:ser>
        <c:ser>
          <c:idx val="4"/>
          <c:order val="4"/>
          <c:tx>
            <c:strRef>
              <c:f>'64 รพ'!$G$24</c:f>
              <c:strCache>
                <c:ptCount val="1"/>
                <c:pt idx="0">
                  <c:v>5.เบิกจ่ายเงินแล้ว</c:v>
                </c:pt>
              </c:strCache>
            </c:strRef>
          </c:tx>
          <c:spPr>
            <a:solidFill>
              <a:srgbClr val="C2D0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รพ'!$G$25:$G$40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59.742111462401589</c:v>
                </c:pt>
                <c:pt idx="4">
                  <c:v>100</c:v>
                </c:pt>
                <c:pt idx="5">
                  <c:v>13.05255103815254</c:v>
                </c:pt>
                <c:pt idx="6">
                  <c:v>97.899159663865547</c:v>
                </c:pt>
                <c:pt idx="7">
                  <c:v>100</c:v>
                </c:pt>
                <c:pt idx="8">
                  <c:v>100</c:v>
                </c:pt>
                <c:pt idx="9">
                  <c:v>88.993072263187528</c:v>
                </c:pt>
                <c:pt idx="10">
                  <c:v>0</c:v>
                </c:pt>
                <c:pt idx="11">
                  <c:v>13.45646437994723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F4-45F2-8805-6BCDA4841401}"/>
            </c:ext>
          </c:extLst>
        </c:ser>
        <c:ser>
          <c:idx val="5"/>
          <c:order val="5"/>
          <c:tx>
            <c:strRef>
              <c:f>'64 รพ'!$B$24</c:f>
              <c:strCache>
                <c:ptCount val="1"/>
                <c:pt idx="0">
                  <c:v>ยังไม่ดำเนินการ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'64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'64 รพ'!$B$25:$B$40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4-45F2-8805-6BCDA48414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734848"/>
        <c:axId val="124769408"/>
      </c:barChart>
      <c:catAx>
        <c:axId val="12473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769408"/>
        <c:crosses val="autoZero"/>
        <c:auto val="1"/>
        <c:lblAlgn val="ctr"/>
        <c:lblOffset val="100"/>
        <c:noMultiLvlLbl val="0"/>
      </c:catAx>
      <c:valAx>
        <c:axId val="1247694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24734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th-TH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/>
              <a:t>สถานะการดำเนินงานงบค่าเสื่อมปี </a:t>
            </a:r>
            <a:r>
              <a:rPr lang="en-US"/>
              <a:t>64</a:t>
            </a:r>
            <a:r>
              <a:rPr lang="th-TH"/>
              <a:t> (สสอ.)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'64 สสอ'!$C$24</c:f>
              <c:strCache>
                <c:ptCount val="1"/>
                <c:pt idx="0">
                  <c:v>1.จัดทำแผนการจัดซื้อ/จ้างแล้ว 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EE-4099-94E7-98C977C4825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สสอ'!$C$25:$C$40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E-4099-94E7-98C977C48251}"/>
            </c:ext>
          </c:extLst>
        </c:ser>
        <c:ser>
          <c:idx val="1"/>
          <c:order val="1"/>
          <c:tx>
            <c:strRef>
              <c:f>'64 สสอ'!$D$24</c:f>
              <c:strCache>
                <c:ptCount val="1"/>
                <c:pt idx="0">
                  <c:v>2.ขออนุมัติจัดซื้อ/จ้างแล้ว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สสอ'!$D$25:$D$40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13.393008306799997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E-4099-94E7-98C977C48251}"/>
            </c:ext>
          </c:extLst>
        </c:ser>
        <c:ser>
          <c:idx val="2"/>
          <c:order val="2"/>
          <c:tx>
            <c:strRef>
              <c:f>'64 สสอ'!$E$24</c:f>
              <c:strCache>
                <c:ptCount val="1"/>
                <c:pt idx="0">
                  <c:v>3.ทำสัญญาเรียบร้อย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สสอ'!$E$25:$E$40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20.229051408223786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E-4099-94E7-98C977C48251}"/>
            </c:ext>
          </c:extLst>
        </c:ser>
        <c:ser>
          <c:idx val="3"/>
          <c:order val="3"/>
          <c:tx>
            <c:strRef>
              <c:f>'64 สสอ'!$F$24</c:f>
              <c:strCache>
                <c:ptCount val="1"/>
                <c:pt idx="0">
                  <c:v>4.ตรวจรับเรียบร้อย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สสอ'!$F$25:$F$40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E-4099-94E7-98C977C48251}"/>
            </c:ext>
          </c:extLst>
        </c:ser>
        <c:ser>
          <c:idx val="4"/>
          <c:order val="4"/>
          <c:tx>
            <c:strRef>
              <c:f>'64 สสอ'!$G$24</c:f>
              <c:strCache>
                <c:ptCount val="1"/>
                <c:pt idx="0">
                  <c:v>5.เบิกจ่ายเงินแล้ว</c:v>
                </c:pt>
              </c:strCache>
            </c:strRef>
          </c:tx>
          <c:spPr>
            <a:solidFill>
              <a:srgbClr val="C2D0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สสอ'!$G$25:$G$40</c:f>
              <c:numCache>
                <c:formatCode>_(* #,##0.00_);_(* \(#,##0.00\);_(* "-"??_);_(@_)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66.377940284976219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EE-4099-94E7-98C977C48251}"/>
            </c:ext>
          </c:extLst>
        </c:ser>
        <c:ser>
          <c:idx val="5"/>
          <c:order val="5"/>
          <c:tx>
            <c:strRef>
              <c:f>'64 สสอ'!$B$24</c:f>
              <c:strCache>
                <c:ptCount val="1"/>
                <c:pt idx="0">
                  <c:v>ยังไม่ดำเนินการ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'64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'64 สสอ'!$B$25:$B$40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E-4099-94E7-98C977C482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676736"/>
        <c:axId val="124699008"/>
      </c:barChart>
      <c:catAx>
        <c:axId val="12467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699008"/>
        <c:crosses val="autoZero"/>
        <c:auto val="1"/>
        <c:lblAlgn val="ctr"/>
        <c:lblOffset val="100"/>
        <c:noMultiLvlLbl val="0"/>
      </c:catAx>
      <c:valAx>
        <c:axId val="124699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246767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th-TH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0537253471119E-2"/>
          <c:y val="0.11342592592592593"/>
          <c:w val="0.56539356347272729"/>
          <c:h val="0.7731481481481481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9667608882266"/>
          <c:y val="0.1108921569957536"/>
          <c:w val="0.56539356347272729"/>
          <c:h val="0.77314814814814814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6C4-4BFD-B193-A7638341585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86C4-4BFD-B193-A7638341585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6C4-4BFD-B193-A7638341585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86C4-4BFD-B193-A76383415851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6C4-4BFD-B193-A76383415851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86C4-4BFD-B193-A7638341585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รวมจังหวัด!$B$13:$G$13</c:f>
              <c:strCache>
                <c:ptCount val="6"/>
                <c:pt idx="0">
                  <c:v>ยังไม่ดำเนินการ</c:v>
                </c:pt>
                <c:pt idx="1">
                  <c:v>1.จัดทำแผนการจัดซื้อ/จ้างแล้ว </c:v>
                </c:pt>
                <c:pt idx="2">
                  <c:v>2.ขออนุมัติจัดซื้อ/จ้างแล้ว</c:v>
                </c:pt>
                <c:pt idx="3">
                  <c:v>3.ทำสัญญาเรียบร้อย</c:v>
                </c:pt>
                <c:pt idx="4">
                  <c:v>4.ตรวจรับเรียบร้อย</c:v>
                </c:pt>
                <c:pt idx="5">
                  <c:v>5.เบิกจ่ายเงินแล้ว</c:v>
                </c:pt>
              </c:strCache>
            </c:strRef>
          </c:cat>
          <c:val>
            <c:numRef>
              <c:f>รวมจังหวัด!$B$14:$G$14</c:f>
              <c:numCache>
                <c:formatCode>_(* #,##0.00_);_(* \(#,##0.00\);_(* "-"??_);_(@_)</c:formatCode>
                <c:ptCount val="6"/>
                <c:pt idx="0">
                  <c:v>5.167717372589439</c:v>
                </c:pt>
                <c:pt idx="1">
                  <c:v>12.574447398113794</c:v>
                </c:pt>
                <c:pt idx="2">
                  <c:v>14.611707481806386</c:v>
                </c:pt>
                <c:pt idx="3">
                  <c:v>41.661124299915009</c:v>
                </c:pt>
                <c:pt idx="4">
                  <c:v>5.0356872051024153</c:v>
                </c:pt>
                <c:pt idx="5">
                  <c:v>20.94931624247296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C4-4BFD-B193-A76383415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th-TH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/>
              <a:t>สถานะการดำเนินงานงบค่าเสื่อมปี </a:t>
            </a:r>
            <a:r>
              <a:rPr lang="en-US"/>
              <a:t>65</a:t>
            </a:r>
            <a:r>
              <a:rPr lang="th-TH"/>
              <a:t> (รพ.)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'65 รพ'!$C$24</c:f>
              <c:strCache>
                <c:ptCount val="1"/>
                <c:pt idx="0">
                  <c:v>1.จัดทำแผนการจัดซื้อ/จ้างแล้ว 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รพ'!$C$25:$C$40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7.9015723539314742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60.524450744153086</c:v>
                </c:pt>
                <c:pt idx="14">
                  <c:v>0</c:v>
                </c:pt>
                <c:pt idx="15">
                  <c:v>42.156955599586503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7-4A9C-BBFE-FBABE1FDDB90}"/>
            </c:ext>
          </c:extLst>
        </c:ser>
        <c:ser>
          <c:idx val="1"/>
          <c:order val="1"/>
          <c:tx>
            <c:strRef>
              <c:f>'65 รพ'!$D$24</c:f>
              <c:strCache>
                <c:ptCount val="1"/>
                <c:pt idx="0">
                  <c:v>2.ขออนุมัติจัดซื้อ/จ้างแล้ว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</c:spPr>
          <c:invertIfNegative val="0"/>
          <c:dLbls>
            <c:dLbl>
              <c:idx val="7"/>
              <c:layout>
                <c:manualLayout>
                  <c:x val="-1.2881825354652755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17-4A9C-BBFE-FBABE1FDDB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รพ'!$D$25:$D$40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1.7950323523272804</c:v>
                </c:pt>
                <c:pt idx="6">
                  <c:v>49.347383193827341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77.844311377245504</c:v>
                </c:pt>
                <c:pt idx="13">
                  <c:v>0</c:v>
                </c:pt>
                <c:pt idx="14">
                  <c:v>0</c:v>
                </c:pt>
                <c:pt idx="15">
                  <c:v>7.1569297233954723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7-4A9C-BBFE-FBABE1FDDB90}"/>
            </c:ext>
          </c:extLst>
        </c:ser>
        <c:ser>
          <c:idx val="2"/>
          <c:order val="2"/>
          <c:tx>
            <c:strRef>
              <c:f>'65 รพ'!$E$24</c:f>
              <c:strCache>
                <c:ptCount val="1"/>
                <c:pt idx="0">
                  <c:v>3.ทำสัญญาเรียบร้อย</c:v>
                </c:pt>
              </c:strCache>
            </c:strRef>
          </c:tx>
          <c:spPr>
            <a:solidFill>
              <a:srgbClr val="C2D0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รพ'!$E$25:$E$40</c:f>
              <c:numCache>
                <c:formatCode>_(* #,##0.00_);_(* \(#,##0.00\);_(* "-"??_);_(@_)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42.751044452241189</c:v>
                </c:pt>
                <c:pt idx="7">
                  <c:v>24.3245617888679</c:v>
                </c:pt>
                <c:pt idx="8">
                  <c:v>0</c:v>
                </c:pt>
                <c:pt idx="9">
                  <c:v>0</c:v>
                </c:pt>
                <c:pt idx="10">
                  <c:v>15.950920245398773</c:v>
                </c:pt>
                <c:pt idx="11">
                  <c:v>71.337579617834393</c:v>
                </c:pt>
                <c:pt idx="12">
                  <c:v>22.155688622754489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7-4A9C-BBFE-FBABE1FDDB90}"/>
            </c:ext>
          </c:extLst>
        </c:ser>
        <c:ser>
          <c:idx val="3"/>
          <c:order val="3"/>
          <c:tx>
            <c:strRef>
              <c:f>'65 รพ'!$F$24</c:f>
              <c:strCache>
                <c:ptCount val="1"/>
                <c:pt idx="0">
                  <c:v>4.ตรวจรับเรียบร้อย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รพ'!$F$25:$F$40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89.33416823210186</c:v>
                </c:pt>
                <c:pt idx="6">
                  <c:v>0</c:v>
                </c:pt>
                <c:pt idx="7">
                  <c:v>0</c:v>
                </c:pt>
                <c:pt idx="8">
                  <c:v>58.261734066395555</c:v>
                </c:pt>
                <c:pt idx="9">
                  <c:v>0</c:v>
                </c:pt>
                <c:pt idx="10">
                  <c:v>0</c:v>
                </c:pt>
                <c:pt idx="11">
                  <c:v>28.662420382165607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7-4A9C-BBFE-FBABE1FDDB90}"/>
            </c:ext>
          </c:extLst>
        </c:ser>
        <c:ser>
          <c:idx val="4"/>
          <c:order val="4"/>
          <c:tx>
            <c:strRef>
              <c:f>'65 รพ'!$G$24</c:f>
              <c:strCache>
                <c:ptCount val="1"/>
                <c:pt idx="0">
                  <c:v>5.เบิกจ่ายเงินแล้ว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รพ'!$G$25:$G$40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8.8707994155708612</c:v>
                </c:pt>
                <c:pt idx="6">
                  <c:v>0</c:v>
                </c:pt>
                <c:pt idx="7">
                  <c:v>75.675438211132104</c:v>
                </c:pt>
                <c:pt idx="8">
                  <c:v>23.226016566749085</c:v>
                </c:pt>
                <c:pt idx="9">
                  <c:v>0</c:v>
                </c:pt>
                <c:pt idx="10">
                  <c:v>84.049079754601223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100</c:v>
                </c:pt>
                <c:pt idx="15">
                  <c:v>50.686114677018026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17-4A9C-BBFE-FBABE1FDDB90}"/>
            </c:ext>
          </c:extLst>
        </c:ser>
        <c:ser>
          <c:idx val="5"/>
          <c:order val="5"/>
          <c:tx>
            <c:strRef>
              <c:f>'65 รพ'!$B$24</c:f>
              <c:strCache>
                <c:ptCount val="1"/>
                <c:pt idx="0">
                  <c:v>ยังไม่ดำเนินการ</c:v>
                </c:pt>
              </c:strCache>
            </c:strRef>
          </c:tx>
          <c:spPr>
            <a:solidFill>
              <a:srgbClr val="CCC3A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'65 รพ'!$A$25:$A$40</c:f>
              <c:strCache>
                <c:ptCount val="16"/>
                <c:pt idx="0">
                  <c:v>10660-รพ.พระนครศรีอยุธยา</c:v>
                </c:pt>
                <c:pt idx="1">
                  <c:v>10688-รพ.เสนา</c:v>
                </c:pt>
                <c:pt idx="2">
                  <c:v>10768-รพ.ท่าเรือ</c:v>
                </c:pt>
                <c:pt idx="3">
                  <c:v>10769-รพ.สมเด็จพระสังฆราช(นครหลวง)</c:v>
                </c:pt>
                <c:pt idx="4">
                  <c:v>10770-รพ.บางไทร</c:v>
                </c:pt>
                <c:pt idx="5">
                  <c:v>10771-รพ.บางบาล</c:v>
                </c:pt>
                <c:pt idx="6">
                  <c:v>10772-รพ.บางปะอิน</c:v>
                </c:pt>
                <c:pt idx="7">
                  <c:v>10773-รพ.บางปะหัน</c:v>
                </c:pt>
                <c:pt idx="8">
                  <c:v>10774-รพ.ผักไห่</c:v>
                </c:pt>
                <c:pt idx="9">
                  <c:v>10775-รพ.ภาชี</c:v>
                </c:pt>
                <c:pt idx="10">
                  <c:v>10776-รพ.ลาดบัวหลวง</c:v>
                </c:pt>
                <c:pt idx="11">
                  <c:v>10777-รพ.วังน้อย</c:v>
                </c:pt>
                <c:pt idx="12">
                  <c:v>10778-รพ.บางซ้าย</c:v>
                </c:pt>
                <c:pt idx="13">
                  <c:v>10779-รพ.อุทัย</c:v>
                </c:pt>
                <c:pt idx="14">
                  <c:v>10780-รพ.มหาราช</c:v>
                </c:pt>
                <c:pt idx="15">
                  <c:v>10781-รพ.บ้านแพรก</c:v>
                </c:pt>
              </c:strCache>
            </c:strRef>
          </c:cat>
          <c:val>
            <c:numRef>
              <c:f>'65 รพ'!$B$25:$B$40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18.512249366855361</c:v>
                </c:pt>
                <c:pt idx="9">
                  <c:v>100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39.475549255846914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17-4A9C-BBFE-FBABE1FDDB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734848"/>
        <c:axId val="124769408"/>
      </c:barChart>
      <c:catAx>
        <c:axId val="12473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769408"/>
        <c:crosses val="autoZero"/>
        <c:auto val="1"/>
        <c:lblAlgn val="ctr"/>
        <c:lblOffset val="100"/>
        <c:noMultiLvlLbl val="0"/>
      </c:catAx>
      <c:valAx>
        <c:axId val="1247694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24734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th-TH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/>
              <a:t>สถานะการดำเนินงานงบค่าเสื่อมปี </a:t>
            </a:r>
            <a:r>
              <a:rPr lang="en-US"/>
              <a:t>65</a:t>
            </a:r>
            <a:r>
              <a:rPr lang="th-TH"/>
              <a:t> (สสอ.)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'65 สสอ'!$C$24</c:f>
              <c:strCache>
                <c:ptCount val="1"/>
                <c:pt idx="0">
                  <c:v>1.จัดทำแผนการจัดซื้อ/จ้างแล้ว </c:v>
                </c:pt>
              </c:strCache>
            </c:strRef>
          </c:tx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75-4199-898A-EDFD6153AEF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สสอ'!$C$25:$C$40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42.202311388131413</c:v>
                </c:pt>
                <c:pt idx="4">
                  <c:v>82.724021988578741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6.9772559346928844</c:v>
                </c:pt>
                <c:pt idx="12">
                  <c:v>55.952801169885532</c:v>
                </c:pt>
                <c:pt idx="13">
                  <c:v>17.713365539452496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5-4199-898A-EDFD6153AEFD}"/>
            </c:ext>
          </c:extLst>
        </c:ser>
        <c:ser>
          <c:idx val="1"/>
          <c:order val="1"/>
          <c:tx>
            <c:strRef>
              <c:f>'65 สสอ'!$D$24</c:f>
              <c:strCache>
                <c:ptCount val="1"/>
                <c:pt idx="0">
                  <c:v>2.ขออนุมัติจัดซื้อ/จ้างแล้ว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สสอ'!$D$25:$D$40</c:f>
              <c:numCache>
                <c:formatCode>_(* #,##0.00_);_(* \(#,##0.00\);_(* "-"??_);_(@_)</c:formatCode>
                <c:ptCount val="16"/>
                <c:pt idx="0">
                  <c:v>11.970895816362725</c:v>
                </c:pt>
                <c:pt idx="1">
                  <c:v>42.78636841315118</c:v>
                </c:pt>
                <c:pt idx="2">
                  <c:v>100</c:v>
                </c:pt>
                <c:pt idx="3">
                  <c:v>27.002986625113621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36.60526315789474</c:v>
                </c:pt>
                <c:pt idx="9">
                  <c:v>0</c:v>
                </c:pt>
                <c:pt idx="10">
                  <c:v>21.782351454511286</c:v>
                </c:pt>
                <c:pt idx="11">
                  <c:v>7.5066328657379167</c:v>
                </c:pt>
                <c:pt idx="12">
                  <c:v>0</c:v>
                </c:pt>
                <c:pt idx="13">
                  <c:v>42.920021470746107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5-4199-898A-EDFD6153AEFD}"/>
            </c:ext>
          </c:extLst>
        </c:ser>
        <c:ser>
          <c:idx val="2"/>
          <c:order val="2"/>
          <c:tx>
            <c:strRef>
              <c:f>'65 สสอ'!$E$24</c:f>
              <c:strCache>
                <c:ptCount val="1"/>
                <c:pt idx="0">
                  <c:v>3.ทำสัญญาเรียบร้อย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สสอ'!$E$25:$E$40</c:f>
              <c:numCache>
                <c:formatCode>_(* #,##0.00_);_(* \(#,##0.00\);_(* "-"??_);_(@_)</c:formatCode>
                <c:ptCount val="16"/>
                <c:pt idx="0">
                  <c:v>24.159609567590401</c:v>
                </c:pt>
                <c:pt idx="1">
                  <c:v>0</c:v>
                </c:pt>
                <c:pt idx="2">
                  <c:v>0</c:v>
                </c:pt>
                <c:pt idx="3">
                  <c:v>12.595766783534605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56.815789473684212</c:v>
                </c:pt>
                <c:pt idx="9">
                  <c:v>38.537634408602152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5-4199-898A-EDFD6153AEFD}"/>
            </c:ext>
          </c:extLst>
        </c:ser>
        <c:ser>
          <c:idx val="3"/>
          <c:order val="3"/>
          <c:tx>
            <c:strRef>
              <c:f>'65 สสอ'!$F$24</c:f>
              <c:strCache>
                <c:ptCount val="1"/>
                <c:pt idx="0">
                  <c:v>4.ตรวจรับเรียบร้อย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สสอ'!$F$25:$F$40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2.8567718478119724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82.29583922971095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75-4199-898A-EDFD6153AEFD}"/>
            </c:ext>
          </c:extLst>
        </c:ser>
        <c:ser>
          <c:idx val="4"/>
          <c:order val="4"/>
          <c:tx>
            <c:strRef>
              <c:f>'65 สสอ'!$G$24</c:f>
              <c:strCache>
                <c:ptCount val="1"/>
                <c:pt idx="0">
                  <c:v>5.เบิกจ่ายเงินแล้ว</c:v>
                </c:pt>
              </c:strCache>
            </c:strRef>
          </c:tx>
          <c:spPr>
            <a:solidFill>
              <a:srgbClr val="BBC9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สสอ'!$G$25:$G$40</c:f>
              <c:numCache>
                <c:formatCode>_(* #,##0.00_);_(* \(#,##0.00\);_(* "-"??_);_(@_)</c:formatCode>
                <c:ptCount val="16"/>
                <c:pt idx="0">
                  <c:v>63.869494616046872</c:v>
                </c:pt>
                <c:pt idx="1">
                  <c:v>57.21363158684882</c:v>
                </c:pt>
                <c:pt idx="2">
                  <c:v>0</c:v>
                </c:pt>
                <c:pt idx="3">
                  <c:v>15.342163355408388</c:v>
                </c:pt>
                <c:pt idx="4">
                  <c:v>17.275978011421252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6.5789473684210522</c:v>
                </c:pt>
                <c:pt idx="9">
                  <c:v>61.462365591397848</c:v>
                </c:pt>
                <c:pt idx="10">
                  <c:v>52.348149540220199</c:v>
                </c:pt>
                <c:pt idx="11">
                  <c:v>3.2202719698582545</c:v>
                </c:pt>
                <c:pt idx="12">
                  <c:v>44.047198830114468</c:v>
                </c:pt>
                <c:pt idx="13">
                  <c:v>39.366612989801396</c:v>
                </c:pt>
                <c:pt idx="14">
                  <c:v>100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75-4199-898A-EDFD6153AEFD}"/>
            </c:ext>
          </c:extLst>
        </c:ser>
        <c:ser>
          <c:idx val="5"/>
          <c:order val="5"/>
          <c:tx>
            <c:strRef>
              <c:f>'65 สสอ'!$B$24</c:f>
              <c:strCache>
                <c:ptCount val="1"/>
                <c:pt idx="0">
                  <c:v>ยังไม่ดำเนินการ</c:v>
                </c:pt>
              </c:strCache>
            </c:strRef>
          </c:tx>
          <c:spPr>
            <a:solidFill>
              <a:srgbClr val="CCC3A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'65 สสอ'!$A$25:$A$40</c:f>
              <c:strCache>
                <c:ptCount val="16"/>
                <c:pt idx="0">
                  <c:v>สสอ.พระนครศรีอยุธยา</c:v>
                </c:pt>
                <c:pt idx="1">
                  <c:v>สสอ.เสนา</c:v>
                </c:pt>
                <c:pt idx="2">
                  <c:v>สสอ.ท่าเรือ</c:v>
                </c:pt>
                <c:pt idx="3">
                  <c:v>สสอ.นครหลวง</c:v>
                </c:pt>
                <c:pt idx="4">
                  <c:v>สสอ.บางไทร</c:v>
                </c:pt>
                <c:pt idx="5">
                  <c:v>สสอ.บางบาล</c:v>
                </c:pt>
                <c:pt idx="6">
                  <c:v>สสอ.บางปะอิน</c:v>
                </c:pt>
                <c:pt idx="7">
                  <c:v>สสอ.บางปะหัน</c:v>
                </c:pt>
                <c:pt idx="8">
                  <c:v>สสอ.ผักไห่</c:v>
                </c:pt>
                <c:pt idx="9">
                  <c:v>สสอ.ภาชี</c:v>
                </c:pt>
                <c:pt idx="10">
                  <c:v>สสอ.ลาดบัวหลวง</c:v>
                </c:pt>
                <c:pt idx="11">
                  <c:v>สสอ.วังน้อย</c:v>
                </c:pt>
                <c:pt idx="12">
                  <c:v>สสอ.บางซ้าย</c:v>
                </c:pt>
                <c:pt idx="13">
                  <c:v>สสอ.อุทัย</c:v>
                </c:pt>
                <c:pt idx="14">
                  <c:v>สสอ.มหาราช</c:v>
                </c:pt>
                <c:pt idx="15">
                  <c:v>สสอ.บ้านแพรก</c:v>
                </c:pt>
              </c:strCache>
            </c:strRef>
          </c:cat>
          <c:val>
            <c:numRef>
              <c:f>'65 สสอ'!$B$25:$B$40</c:f>
              <c:numCache>
                <c:formatCode>_(* #,##0.00_);_(* \(#,##0.00\);_(* "-"??_);_(@_)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25.869499005268512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75-4199-898A-EDFD6153AE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676736"/>
        <c:axId val="124699008"/>
      </c:barChart>
      <c:catAx>
        <c:axId val="12467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699008"/>
        <c:crosses val="autoZero"/>
        <c:auto val="1"/>
        <c:lblAlgn val="ctr"/>
        <c:lblOffset val="100"/>
        <c:noMultiLvlLbl val="0"/>
      </c:catAx>
      <c:valAx>
        <c:axId val="124699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246767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th-TH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10:19.92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0 626,'12'-11,"0"2,1-1,20-10,-19 11,1 0,21-19,-22 16,2 0,0 1,0 1,1 1,19-9,9-4,-33 15,162-79,11-13,22 7,-146 59,12-5,-50 29,67-21,-73 26,-1-1,1-1,25-13,-28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31:48.04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1 690,'14'-1,"0"-1,0-1,0 0,0-1,0-1,0 0,18-10,20-7,56-14,74-29,-60 23,-82 30,58-25,-24 3,-22 11,51-31,-85 43,2-1,1-1,-2 0,0-2,18-18,-20 18,1 1,26-17,-9 7,-17 11,0-2,0 0,-2-1,0 0,21-29,-25 31,-1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31:51.79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1 580,'11'-2,"1"-1,0 0,-1-1,0 0,0 0,0-1,18-12,-22 13,101-55,-5 5,94-68,-176 106,89-57,-56 38,-39 24,0 1,1 1,0 0,18-6,249-89,-262 96,-4-1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31:56.50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1 769,'9'-1,"1"-1,-1 0,1-1,-1 0,0 0,0-1,11-6,5-2,40-18,-1-3,112-79,49-47,23 4,-151 86,-24 16,-49 38,-1-2,33-31,-29 21,-14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31:59.30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1102,'9'-2,"2"0,-1 0,1-1,-2-1,0 0,17-8,-2 2,88-36,-4 2,-2-3,107-66,-167 84,24-14,68-56,-89 54,-35 29,1 2,31-23,-20 19,0-2,-2-1,39-41,54-82,62-104,-167 231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7T03:32:23.70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1 820,'15'-2,"0"0,0-1,0 0,0-1,16-7,1 0,65-22,-1-5,141-76,163-136,-77 34,-167 93,-144 113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AECDC-C8BF-4F2F-AC5F-61932DCD0B52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ABB3-9723-47C7-9035-2434E8E519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13C9-7859-4B34-A74E-C6A047F2B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06371-B4D3-4D89-9BD3-BDCA2AD9A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7F75-3E97-4C44-B15B-3AEA9ACB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E7762-C032-476A-B9E2-B3B4709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5CA4C-209A-4FE1-A449-53D9050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39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35A6-FF1D-42B4-A42B-0AFEED50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D74C7-B4A3-40E4-9519-BEAE272B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FFD0-D109-4011-BB0F-57888346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092C-2C5A-4C6B-BE9D-1491FF64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C22CB-BBC2-4152-A9C6-7566845D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9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F447B-C38C-4260-9C89-1B168D984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44CA2-6DDF-4497-95FC-F5868C68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2770F-F695-4947-8676-98DAE988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4396-B5A5-4B8A-BCF6-5C575A39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A23-4ED4-4604-AAC0-2719579B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39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22F4-2F3C-46EF-AF14-99772086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B8A1-6DFB-4BEC-9BC6-3EDA7661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CDD4C-8EB1-4DCE-B282-B0492A47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BAB5-4219-48B9-AB23-2D62E40D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0DE7-D025-477F-BE4C-BB2E1E9A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1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58EE-8173-452C-B079-645455B8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046F0-2FEB-4956-BBA1-908A3EB3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89245-F13B-48D9-90C8-017E9D2E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D9D1-CE75-487E-BB3A-6EFA8057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E6AE6-5AC6-472B-8FF9-47C98172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606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FFCA-203C-4500-AFA5-984BAE22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0A0B-2EC3-4A7A-9F36-A89D5CB1C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AA7E0-AB26-4962-BB27-FD8CD62B8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2389A-23E0-4EB6-AA78-FACD4DE7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2FCB3-98D4-4BA9-92B2-EED53277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B627D-5A9A-4774-B5F3-93F690EA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373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735B-1F70-4C52-A477-B8DAFAAC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F07D9-EB71-46AC-BA77-23561A0BE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7C645-362D-4541-A1EA-E8BBA3AB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220B6-D7AC-42E8-A5F0-BA6A923FB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C7B46-E390-409F-8494-3E96D65F2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7C411-7487-4A92-B8B8-E7EA6950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2DFFE1-28DE-4272-BA47-8B2FF66E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ED24E-244B-4A2A-8F75-266206BF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7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8EB4-E13E-42BC-872C-742A69E3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6C64D-4FA0-4052-84C3-1F71A589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E4729-4F1B-4B2B-A2E1-C03BBFF2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D0AB8-CDA5-459A-AA35-E7079E6A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7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D57BB-DA37-469F-9EAE-FAED621C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07B5C-110E-4295-B85E-7506AAB1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C7E9D-D675-42BE-8B44-9A70CC00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8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5F10-C9D3-4119-ADE7-47CDC83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227D-5D08-4C74-9C8C-1768E794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5CA69-0379-4E3E-9B43-259875C0A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141B6-00FA-4F31-A829-AFC50803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34B1-1CB6-4785-8900-5FAD8597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2C5DB-345F-45A6-BFE6-1888CDF0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67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7F5F-6A68-4D93-88C9-6A33C1D2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6CCBC-5F45-40B5-92C8-81CDF06DE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31E5C-CC39-456C-BE3F-81BF5D73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ECD9E-793A-4EB7-BAA8-F864C942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3F96-4568-4F0F-A60D-473974FB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B52B-E13C-4DF2-A4D9-AA16D3F8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7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ABE08-6F20-4A4C-9078-07B3CB06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DAE65-B6AD-4770-B10B-6A9BE4CF2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08C6-6314-40E0-A467-C455B3DA6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C5C7-1CB6-4342-B116-7DA029DA9507}" type="datetimeFigureOut">
              <a:rPr lang="th-TH" smtClean="0"/>
              <a:t>31/05/65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3E207-CDEF-407F-B939-E202DE25D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EB6AF-3672-427C-B53D-6183DE517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0D47-844D-42CC-A540-AF357CE7ED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7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microsoft.com/office/2007/relationships/hdphoto" Target="../media/hdphoto1.wdp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ink flowers&#10;&#10;Description automatically generated with low confidence">
            <a:extLst>
              <a:ext uri="{FF2B5EF4-FFF2-40B4-BE49-F238E27FC236}">
                <a16:creationId xmlns:a16="http://schemas.microsoft.com/office/drawing/2014/main" id="{A8B187E1-06C6-4784-BD8D-3EF9E1CB09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94" y="302280"/>
            <a:ext cx="4995746" cy="5122247"/>
          </a:xfrm>
          <a:prstGeom prst="rect">
            <a:avLst/>
          </a:prstGeom>
        </p:spPr>
      </p:pic>
      <p:pic>
        <p:nvPicPr>
          <p:cNvPr id="1028" name="Picture 4" descr="admin – งานการเงิน การคลังและพัสดุ">
            <a:extLst>
              <a:ext uri="{FF2B5EF4-FFF2-40B4-BE49-F238E27FC236}">
                <a16:creationId xmlns:a16="http://schemas.microsoft.com/office/drawing/2014/main" id="{0360EA9B-29A2-4EB9-AEE1-01CF4FB2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46" y="2270663"/>
            <a:ext cx="3513661" cy="23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B47BB9B-0AF0-486C-AA99-D03C4E98175B}"/>
              </a:ext>
            </a:extLst>
          </p:cNvPr>
          <p:cNvSpPr/>
          <p:nvPr/>
        </p:nvSpPr>
        <p:spPr>
          <a:xfrm>
            <a:off x="-11720" y="14358"/>
            <a:ext cx="8757514" cy="5122247"/>
          </a:xfrm>
          <a:custGeom>
            <a:avLst/>
            <a:gdLst>
              <a:gd name="connsiteX0" fmla="*/ 0 w 12192000"/>
              <a:gd name="connsiteY0" fmla="*/ 0 h 3675171"/>
              <a:gd name="connsiteX1" fmla="*/ 12192000 w 12192000"/>
              <a:gd name="connsiteY1" fmla="*/ 0 h 3675171"/>
              <a:gd name="connsiteX2" fmla="*/ 12192000 w 12192000"/>
              <a:gd name="connsiteY2" fmla="*/ 29783 h 3675171"/>
              <a:gd name="connsiteX3" fmla="*/ 12078535 w 12192000"/>
              <a:gd name="connsiteY3" fmla="*/ 24300 h 3675171"/>
              <a:gd name="connsiteX4" fmla="*/ 6330295 w 12192000"/>
              <a:gd name="connsiteY4" fmla="*/ 772790 h 3675171"/>
              <a:gd name="connsiteX5" fmla="*/ 152351 w 12192000"/>
              <a:gd name="connsiteY5" fmla="*/ 3555901 h 3675171"/>
              <a:gd name="connsiteX6" fmla="*/ 0 w 12192000"/>
              <a:gd name="connsiteY6" fmla="*/ 3675171 h 367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5171">
                <a:moveTo>
                  <a:pt x="0" y="0"/>
                </a:moveTo>
                <a:lnTo>
                  <a:pt x="12192000" y="0"/>
                </a:lnTo>
                <a:lnTo>
                  <a:pt x="12192000" y="29783"/>
                </a:lnTo>
                <a:lnTo>
                  <a:pt x="12078535" y="24300"/>
                </a:lnTo>
                <a:cubicBezTo>
                  <a:pt x="10446995" y="-32036"/>
                  <a:pt x="8439067" y="208946"/>
                  <a:pt x="6330295" y="772790"/>
                </a:cubicBezTo>
                <a:cubicBezTo>
                  <a:pt x="3769642" y="1457458"/>
                  <a:pt x="1575431" y="2480446"/>
                  <a:pt x="152351" y="3555901"/>
                </a:cubicBezTo>
                <a:lnTo>
                  <a:pt x="0" y="3675171"/>
                </a:lnTo>
                <a:close/>
              </a:path>
            </a:pathLst>
          </a:custGeom>
          <a:solidFill>
            <a:srgbClr val="C2D094"/>
          </a:solidFill>
          <a:ln>
            <a:noFill/>
          </a:ln>
          <a:effectLst>
            <a:outerShdw blurRad="622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12E1E7-FA8B-448F-A75F-6E1E102A1028}"/>
              </a:ext>
            </a:extLst>
          </p:cNvPr>
          <p:cNvSpPr/>
          <p:nvPr/>
        </p:nvSpPr>
        <p:spPr>
          <a:xfrm>
            <a:off x="-23440" y="11721"/>
            <a:ext cx="7687994" cy="3311491"/>
          </a:xfrm>
          <a:custGeom>
            <a:avLst/>
            <a:gdLst>
              <a:gd name="connsiteX0" fmla="*/ 0 w 12192000"/>
              <a:gd name="connsiteY0" fmla="*/ 0 h 3675171"/>
              <a:gd name="connsiteX1" fmla="*/ 12192000 w 12192000"/>
              <a:gd name="connsiteY1" fmla="*/ 0 h 3675171"/>
              <a:gd name="connsiteX2" fmla="*/ 12192000 w 12192000"/>
              <a:gd name="connsiteY2" fmla="*/ 29783 h 3675171"/>
              <a:gd name="connsiteX3" fmla="*/ 12078535 w 12192000"/>
              <a:gd name="connsiteY3" fmla="*/ 24300 h 3675171"/>
              <a:gd name="connsiteX4" fmla="*/ 6330295 w 12192000"/>
              <a:gd name="connsiteY4" fmla="*/ 772790 h 3675171"/>
              <a:gd name="connsiteX5" fmla="*/ 152351 w 12192000"/>
              <a:gd name="connsiteY5" fmla="*/ 3555901 h 3675171"/>
              <a:gd name="connsiteX6" fmla="*/ 0 w 12192000"/>
              <a:gd name="connsiteY6" fmla="*/ 3675171 h 367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675171">
                <a:moveTo>
                  <a:pt x="0" y="0"/>
                </a:moveTo>
                <a:lnTo>
                  <a:pt x="12192000" y="0"/>
                </a:lnTo>
                <a:lnTo>
                  <a:pt x="12192000" y="29783"/>
                </a:lnTo>
                <a:lnTo>
                  <a:pt x="12078535" y="24300"/>
                </a:lnTo>
                <a:cubicBezTo>
                  <a:pt x="10446995" y="-32036"/>
                  <a:pt x="8439067" y="208946"/>
                  <a:pt x="6330295" y="772790"/>
                </a:cubicBezTo>
                <a:cubicBezTo>
                  <a:pt x="3769642" y="1457458"/>
                  <a:pt x="1575431" y="2480446"/>
                  <a:pt x="152351" y="3555901"/>
                </a:cubicBezTo>
                <a:lnTo>
                  <a:pt x="0" y="3675171"/>
                </a:lnTo>
                <a:close/>
              </a:path>
            </a:pathLst>
          </a:custGeom>
          <a:gradFill flip="none" rotWithShape="1">
            <a:gsLst>
              <a:gs pos="0">
                <a:srgbClr val="B7AB79">
                  <a:tint val="66000"/>
                  <a:satMod val="160000"/>
                </a:srgbClr>
              </a:gs>
              <a:gs pos="50000">
                <a:srgbClr val="B7AB79">
                  <a:tint val="44500"/>
                  <a:satMod val="160000"/>
                </a:srgbClr>
              </a:gs>
              <a:gs pos="100000">
                <a:srgbClr val="B7AB7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22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671CF-59FF-486C-87CA-3DFD5970591E}"/>
              </a:ext>
            </a:extLst>
          </p:cNvPr>
          <p:cNvSpPr/>
          <p:nvPr/>
        </p:nvSpPr>
        <p:spPr>
          <a:xfrm>
            <a:off x="6095999" y="5314274"/>
            <a:ext cx="5777133" cy="1485124"/>
          </a:xfrm>
          <a:prstGeom prst="rect">
            <a:avLst/>
          </a:prstGeom>
          <a:solidFill>
            <a:srgbClr val="BBC98F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ln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31 พฤษภาคม 2565</a:t>
            </a:r>
          </a:p>
          <a:p>
            <a:pPr algn="ctr"/>
            <a:r>
              <a:rPr lang="th-TH" sz="2400" b="1" dirty="0">
                <a:ln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กลุ่มงานประกันสุขภาพ </a:t>
            </a:r>
          </a:p>
          <a:p>
            <a:pPr algn="ctr"/>
            <a:r>
              <a:rPr lang="th-TH" sz="2400" b="1" dirty="0">
                <a:ln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สำนักงานสาธารณสุขจังหวัดพระนครศรีอยุธยา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CB0DB-C52B-6974-9D1F-33DDF12D1A64}"/>
              </a:ext>
            </a:extLst>
          </p:cNvPr>
          <p:cNvSpPr txBox="1"/>
          <p:nvPr/>
        </p:nvSpPr>
        <p:spPr>
          <a:xfrm>
            <a:off x="135415" y="302280"/>
            <a:ext cx="235706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/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 กวป.</a:t>
            </a:r>
            <a:endParaRPr lang="th-TH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96CFF7-61E9-E74D-7FD2-1571BB52744F}"/>
              </a:ext>
            </a:extLst>
          </p:cNvPr>
          <p:cNvSpPr txBox="1"/>
          <p:nvPr/>
        </p:nvSpPr>
        <p:spPr>
          <a:xfrm>
            <a:off x="7326016" y="882636"/>
            <a:ext cx="336724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</a:t>
            </a:r>
          </a:p>
          <a:p>
            <a:pPr algn="ctr"/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การเงินการคลัง</a:t>
            </a:r>
          </a:p>
        </p:txBody>
      </p:sp>
    </p:spTree>
    <p:extLst>
      <p:ext uri="{BB962C8B-B14F-4D97-AF65-F5344CB8AC3E}">
        <p14:creationId xmlns:p14="http://schemas.microsoft.com/office/powerpoint/2010/main" val="1454371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75362CEB-9ABB-B1DF-5EE0-DB054763E1B4}"/>
              </a:ext>
            </a:extLst>
          </p:cNvPr>
          <p:cNvSpPr txBox="1"/>
          <p:nvPr/>
        </p:nvSpPr>
        <p:spPr>
          <a:xfrm>
            <a:off x="8831447" y="368883"/>
            <a:ext cx="3113385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F6344-7A33-FA53-928A-1185A8BE1650}"/>
              </a:ext>
            </a:extLst>
          </p:cNvPr>
          <p:cNvSpPr/>
          <p:nvPr/>
        </p:nvSpPr>
        <p:spPr>
          <a:xfrm>
            <a:off x="247168" y="213328"/>
            <a:ext cx="8528121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2564 (รพ.)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893129"/>
              </p:ext>
            </p:extLst>
          </p:nvPr>
        </p:nvGraphicFramePr>
        <p:xfrm>
          <a:off x="885193" y="1244211"/>
          <a:ext cx="10141884" cy="555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29260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DD6812AA-5A30-43B6-B2B4-E2EEFF6EBA16}"/>
              </a:ext>
            </a:extLst>
          </p:cNvPr>
          <p:cNvSpPr txBox="1"/>
          <p:nvPr/>
        </p:nvSpPr>
        <p:spPr>
          <a:xfrm>
            <a:off x="8272368" y="438196"/>
            <a:ext cx="3672464" cy="4942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graphicFrame>
        <p:nvGraphicFramePr>
          <p:cNvPr id="10" name="แผนภูมิ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18734"/>
              </p:ext>
            </p:extLst>
          </p:nvPr>
        </p:nvGraphicFramePr>
        <p:xfrm>
          <a:off x="403413" y="1104929"/>
          <a:ext cx="11349316" cy="566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E7823282-393A-1DF4-944D-65239FE085DB}"/>
              </a:ext>
            </a:extLst>
          </p:cNvPr>
          <p:cNvSpPr txBox="1"/>
          <p:nvPr/>
        </p:nvSpPr>
        <p:spPr>
          <a:xfrm>
            <a:off x="8831447" y="368883"/>
            <a:ext cx="3113385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3C21F6-57D5-02E9-51EB-6303A97B7321}"/>
              </a:ext>
            </a:extLst>
          </p:cNvPr>
          <p:cNvSpPr/>
          <p:nvPr/>
        </p:nvSpPr>
        <p:spPr>
          <a:xfrm>
            <a:off x="247168" y="213328"/>
            <a:ext cx="8528121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2564 (สสอ.)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414781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310092" y="5168073"/>
            <a:ext cx="3992234" cy="1572599"/>
          </a:xfrm>
          <a:prstGeom prst="rect">
            <a:avLst/>
          </a:prstGeom>
          <a:solidFill>
            <a:srgbClr val="CCC3A4">
              <a:alpha val="34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งบค่าเสื่อม ปี 65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พ.ค. – มิ.ย. 65 ต้องทำสัญญาแล้ว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ก.ค. – ส.ค.65 ต้องตรวจรับ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ก.ย.65 เบิกจ่ายแล้ว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/>
        </p:nvGraphicFramePr>
        <p:xfrm>
          <a:off x="645459" y="1104931"/>
          <a:ext cx="9843247" cy="489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63668"/>
              </p:ext>
            </p:extLst>
          </p:nvPr>
        </p:nvGraphicFramePr>
        <p:xfrm>
          <a:off x="1479175" y="1152721"/>
          <a:ext cx="9332259" cy="501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>
            <a:extLst>
              <a:ext uri="{FF2B5EF4-FFF2-40B4-BE49-F238E27FC236}">
                <a16:creationId xmlns:a16="http://schemas.microsoft.com/office/drawing/2014/main" id="{A2238B02-3509-9B8A-BB0B-C3CA9E4C7726}"/>
              </a:ext>
            </a:extLst>
          </p:cNvPr>
          <p:cNvSpPr txBox="1"/>
          <p:nvPr/>
        </p:nvSpPr>
        <p:spPr>
          <a:xfrm>
            <a:off x="7830225" y="455124"/>
            <a:ext cx="3467348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338C3-5531-E5B7-DDE2-3EE6DB591924}"/>
              </a:ext>
            </a:extLst>
          </p:cNvPr>
          <p:cNvSpPr/>
          <p:nvPr/>
        </p:nvSpPr>
        <p:spPr>
          <a:xfrm>
            <a:off x="322731" y="299569"/>
            <a:ext cx="7276955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2565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32300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แผนภูมิ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508349"/>
              </p:ext>
            </p:extLst>
          </p:nvPr>
        </p:nvGraphicFramePr>
        <p:xfrm>
          <a:off x="412377" y="1228165"/>
          <a:ext cx="11438964" cy="535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7DDAAB8C-3A3E-2503-D677-2A4F219BAC3D}"/>
              </a:ext>
            </a:extLst>
          </p:cNvPr>
          <p:cNvSpPr txBox="1"/>
          <p:nvPr/>
        </p:nvSpPr>
        <p:spPr>
          <a:xfrm>
            <a:off x="8831447" y="368883"/>
            <a:ext cx="3113385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18F74-645B-995B-0173-40F84FA1A603}"/>
              </a:ext>
            </a:extLst>
          </p:cNvPr>
          <p:cNvSpPr/>
          <p:nvPr/>
        </p:nvSpPr>
        <p:spPr>
          <a:xfrm>
            <a:off x="247168" y="213328"/>
            <a:ext cx="8528121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2565 (รพ.)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801820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แผนภูมิ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178583"/>
              </p:ext>
            </p:extLst>
          </p:nvPr>
        </p:nvGraphicFramePr>
        <p:xfrm>
          <a:off x="358589" y="1296371"/>
          <a:ext cx="11474824" cy="52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875F1E32-0127-EAB7-6E8F-30701F9ECEFE}"/>
              </a:ext>
            </a:extLst>
          </p:cNvPr>
          <p:cNvSpPr txBox="1"/>
          <p:nvPr/>
        </p:nvSpPr>
        <p:spPr>
          <a:xfrm>
            <a:off x="8831447" y="368883"/>
            <a:ext cx="3113385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8237E-C0A3-011B-671F-CE151D833FE2}"/>
              </a:ext>
            </a:extLst>
          </p:cNvPr>
          <p:cNvSpPr/>
          <p:nvPr/>
        </p:nvSpPr>
        <p:spPr>
          <a:xfrm>
            <a:off x="247168" y="213328"/>
            <a:ext cx="8528121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2565 (สสอ.)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420590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A0B42AA-708E-ED20-8982-83BEACDA92E7}"/>
              </a:ext>
            </a:extLst>
          </p:cNvPr>
          <p:cNvSpPr/>
          <p:nvPr/>
        </p:nvSpPr>
        <p:spPr>
          <a:xfrm>
            <a:off x="6783285" y="3167296"/>
            <a:ext cx="5372408" cy="3323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E254D-3478-C07B-8BBF-08F5D72670C2}"/>
              </a:ext>
            </a:extLst>
          </p:cNvPr>
          <p:cNvSpPr/>
          <p:nvPr/>
        </p:nvSpPr>
        <p:spPr>
          <a:xfrm>
            <a:off x="1464276" y="791030"/>
            <a:ext cx="10727724" cy="442523"/>
          </a:xfrm>
          <a:prstGeom prst="rect">
            <a:avLst/>
          </a:prstGeom>
          <a:solidFill>
            <a:srgbClr val="99B4C9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99F88-DD66-F0B7-0B79-4D0CB2BAC0E3}"/>
              </a:ext>
            </a:extLst>
          </p:cNvPr>
          <p:cNvSpPr/>
          <p:nvPr/>
        </p:nvSpPr>
        <p:spPr>
          <a:xfrm>
            <a:off x="26906" y="791030"/>
            <a:ext cx="1377269" cy="386325"/>
          </a:xfrm>
          <a:prstGeom prst="rect">
            <a:avLst/>
          </a:prstGeom>
          <a:solidFill>
            <a:srgbClr val="3E5F2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PP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(ทุกสิทธิ)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CFDCDE-6D02-4370-6F1D-1C8153A7C06C}"/>
              </a:ext>
            </a:extLst>
          </p:cNvPr>
          <p:cNvSpPr/>
          <p:nvPr/>
        </p:nvSpPr>
        <p:spPr>
          <a:xfrm>
            <a:off x="63201" y="283972"/>
            <a:ext cx="12041634" cy="45719"/>
          </a:xfrm>
          <a:prstGeom prst="rect">
            <a:avLst/>
          </a:prstGeom>
          <a:solidFill>
            <a:srgbClr val="2F7F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1F61A-7DC6-5274-5C8C-9FC8EE904CEE}"/>
              </a:ext>
            </a:extLst>
          </p:cNvPr>
          <p:cNvSpPr txBox="1"/>
          <p:nvPr/>
        </p:nvSpPr>
        <p:spPr>
          <a:xfrm>
            <a:off x="1846916" y="90806"/>
            <a:ext cx="8363829" cy="58477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รายการค่าใช้จ่าย </a:t>
            </a:r>
            <a:r>
              <a:rPr kumimoji="0" lang="th-TH" sz="3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–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ผู้ป่วยโรคโควิด 19 สู่โรคประจำถิ่น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44678F-9304-7962-A8AC-D130380FCD74}"/>
              </a:ext>
            </a:extLst>
          </p:cNvPr>
          <p:cNvSpPr/>
          <p:nvPr/>
        </p:nvSpPr>
        <p:spPr>
          <a:xfrm>
            <a:off x="36307" y="3181234"/>
            <a:ext cx="1367868" cy="33236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IPD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115F50-F21D-A3CB-E6E5-832538FB21E1}"/>
              </a:ext>
            </a:extLst>
          </p:cNvPr>
          <p:cNvSpPr/>
          <p:nvPr/>
        </p:nvSpPr>
        <p:spPr>
          <a:xfrm>
            <a:off x="36307" y="1349568"/>
            <a:ext cx="1367868" cy="1737678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OPD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087BD-176A-D21C-1579-19A2B5740503}"/>
              </a:ext>
            </a:extLst>
          </p:cNvPr>
          <p:cNvSpPr/>
          <p:nvPr/>
        </p:nvSpPr>
        <p:spPr>
          <a:xfrm>
            <a:off x="1451689" y="1338604"/>
            <a:ext cx="10727724" cy="1737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88690-9C10-67AB-F2CC-342A04EB07EB}"/>
              </a:ext>
            </a:extLst>
          </p:cNvPr>
          <p:cNvSpPr/>
          <p:nvPr/>
        </p:nvSpPr>
        <p:spPr>
          <a:xfrm>
            <a:off x="2038947" y="1549434"/>
            <a:ext cx="1084880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ไม่มีอาการ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2A87-AE91-4F73-AF1B-7939B90CCC89}"/>
              </a:ext>
            </a:extLst>
          </p:cNvPr>
          <p:cNvSpPr/>
          <p:nvPr/>
        </p:nvSpPr>
        <p:spPr>
          <a:xfrm>
            <a:off x="1488252" y="3178534"/>
            <a:ext cx="5177988" cy="3326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A38EB-19C7-CAA6-D5C4-A7D2DDCED7B5}"/>
              </a:ext>
            </a:extLst>
          </p:cNvPr>
          <p:cNvSpPr/>
          <p:nvPr/>
        </p:nvSpPr>
        <p:spPr>
          <a:xfrm>
            <a:off x="6954111" y="879676"/>
            <a:ext cx="2512263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2. ค่าบริการวัคซีน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40 บาท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A824E0-4EE4-2BF7-D2AF-C8B9C039C1B0}"/>
              </a:ext>
            </a:extLst>
          </p:cNvPr>
          <p:cNvSpPr/>
          <p:nvPr/>
        </p:nvSpPr>
        <p:spPr>
          <a:xfrm>
            <a:off x="9660522" y="884085"/>
            <a:ext cx="2337330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3. ค่าจัดการศพ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2,500 บาท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3145F-4DE6-F289-CAAB-62E433C51C4C}"/>
              </a:ext>
            </a:extLst>
          </p:cNvPr>
          <p:cNvSpPr/>
          <p:nvPr/>
        </p:nvSpPr>
        <p:spPr>
          <a:xfrm>
            <a:off x="3714128" y="1582022"/>
            <a:ext cx="3882425" cy="317554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มีอาการเล็กน้อย / ไม่มีปอดอักเสบ / ไม่มีปัจจัยเสี่ยง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D14B79-D0EF-8EE7-949E-FF5817EE2F1F}"/>
              </a:ext>
            </a:extLst>
          </p:cNvPr>
          <p:cNvSpPr/>
          <p:nvPr/>
        </p:nvSpPr>
        <p:spPr>
          <a:xfrm>
            <a:off x="3057619" y="2144562"/>
            <a:ext cx="4538934" cy="74326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72000" rIns="0" bIns="3600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ATK Professional test                 = 200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82563" marR="0" lvl="0" indent="-182563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OP-Self Isolation -----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600 บาท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----- ร้านยา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500 บาท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81E25B-EB26-91F1-D9A8-DD5351993641}"/>
              </a:ext>
            </a:extLst>
          </p:cNvPr>
          <p:cNvSpPr/>
          <p:nvPr/>
        </p:nvSpPr>
        <p:spPr>
          <a:xfrm>
            <a:off x="8167547" y="1918865"/>
            <a:ext cx="3888998" cy="1044632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72000" rIns="0" bIns="3600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HI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ไม่จัดอาหาร               1-6 วัน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 4,000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 &gt;7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 8,000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182563" marR="0" lvl="0" indent="-182563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CI/Hotel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จัดอาหาร 3 มื้อ 1-6 วัน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 6,000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&gt;7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= 12,000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B52129-1938-6EBD-7801-DB1B02011086}"/>
              </a:ext>
            </a:extLst>
          </p:cNvPr>
          <p:cNvSpPr/>
          <p:nvPr/>
        </p:nvSpPr>
        <p:spPr>
          <a:xfrm>
            <a:off x="1610325" y="3766653"/>
            <a:ext cx="4970141" cy="262198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72000" rIns="0" bIns="3600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ATK Professional test =  200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174625" marR="0" lvl="0" indent="-17462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RT-PCR                     =  900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174625" marR="0" lvl="0" indent="-17462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ยา 7,200 บาท (ฟ้าทะลายโจร 120 บาท)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ไม่ใช้              ใช้                    ใช้                ใช้เครื่อง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Oxygen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Canula  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Oxygen High flow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ช่วยหายใจ</a:t>
            </a: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(บาท)           (บาท)               (บาท)                 (บาท)</a:t>
            </a:r>
          </a:p>
          <a:p>
            <a:pPr marL="174625" marR="0" lvl="0" indent="-17462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ค่าห้อง+อาหาร   400        1,000          1,500             7,500</a:t>
            </a:r>
          </a:p>
          <a:p>
            <a:pPr marL="174625" marR="0" lvl="0" indent="-174625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ค่าใช้จ่าย          150        1,100          2,750            11,000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ป้องกัน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กระจายเชื้อ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7F9712-F075-87A1-A811-EA315334474B}"/>
              </a:ext>
            </a:extLst>
          </p:cNvPr>
          <p:cNvSpPr/>
          <p:nvPr/>
        </p:nvSpPr>
        <p:spPr>
          <a:xfrm>
            <a:off x="6878026" y="4024416"/>
            <a:ext cx="5189666" cy="813799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72000" rIns="0" b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ค่ารถส่งต่อเฉพาะหน่วยบริการ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ระยะทาง  50 กม.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= 500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&gt;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50 กม. + (*4)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PPE +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ทำความสะอาด 500 บาท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ครั้ง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23E652-AC09-0A0E-86CD-8322330A74E3}"/>
              </a:ext>
            </a:extLst>
          </p:cNvPr>
          <p:cNvSpPr/>
          <p:nvPr/>
        </p:nvSpPr>
        <p:spPr>
          <a:xfrm>
            <a:off x="6893502" y="3292640"/>
            <a:ext cx="4925407" cy="58296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72000" rIns="0" bIns="36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อาการไม่พึงประสงค์จากการฉีดวัคซีน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OP = 150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บาท/ครั้ง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IP  = DRGs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50BFE9A-3CA5-C41F-F94C-96F33CFD4242}"/>
                  </a:ext>
                </a:extLst>
              </p:cNvPr>
              <p:cNvSpPr/>
              <p:nvPr/>
            </p:nvSpPr>
            <p:spPr>
              <a:xfrm>
                <a:off x="6868562" y="5015160"/>
                <a:ext cx="5273063" cy="1268475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72000" tIns="72000" rIns="0" bIns="3600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ตรวจวินิจฉัย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VITT </a:t>
                </a:r>
              </a:p>
              <a:p>
                <a:pPr marL="182563" marR="0" lvl="0" indent="-182563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CBC = 50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บาท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  <a:p>
                <a:pPr marL="182563" marR="0" lvl="0" indent="-182563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Heparin-PF4 antibody (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lgG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) ELISA assay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ตามจริง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th-TH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≯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1,550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บาท</a:t>
                </a:r>
              </a:p>
              <a:p>
                <a:pPr marL="182563" marR="0" lvl="0" indent="-182563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Heparin induced Platelet activation test (HIPA)</a:t>
                </a:r>
                <a14:m>
                  <m:oMath xmlns:m="http://schemas.openxmlformats.org/officeDocument/2006/math">
                    <m:r>
                      <a:rPr kumimoji="0" lang="th-TH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H SarabunPSK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m:t>ตามจริง</m:t>
                    </m:r>
                    <m:r>
                      <a:rPr kumimoji="0" lang="th-TH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≯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 1,550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บาท</a:t>
                </a:r>
              </a:p>
              <a:p>
                <a:pPr marL="182563" marR="0" lvl="0" indent="-182563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ยา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Human normal immunoglobulin, intravenous </a:t>
                </a: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เบิกระบบ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VMI</a:t>
                </a:r>
                <a:endPara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50BFE9A-3CA5-C41F-F94C-96F33CFD4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62" y="5015160"/>
                <a:ext cx="5273063" cy="1268475"/>
              </a:xfrm>
              <a:prstGeom prst="rect">
                <a:avLst/>
              </a:prstGeom>
              <a:blipFill>
                <a:blip r:embed="rId2"/>
                <a:stretch>
                  <a:fillRect l="-1618" t="-5288" r="-1734" b="-7692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BA3B13B4-0CBE-2B75-4109-B4F46A552344}"/>
              </a:ext>
            </a:extLst>
          </p:cNvPr>
          <p:cNvSpPr/>
          <p:nvPr/>
        </p:nvSpPr>
        <p:spPr>
          <a:xfrm>
            <a:off x="1923607" y="2365904"/>
            <a:ext cx="687898" cy="1952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+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55EBF9-8C45-4EC2-6BA6-B353B84AEF75}"/>
              </a:ext>
            </a:extLst>
          </p:cNvPr>
          <p:cNvSpPr/>
          <p:nvPr/>
        </p:nvSpPr>
        <p:spPr>
          <a:xfrm>
            <a:off x="1531794" y="2221251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32A9A8-6AD5-2249-2602-5E4BA28489B1}"/>
              </a:ext>
            </a:extLst>
          </p:cNvPr>
          <p:cNvSpPr/>
          <p:nvPr/>
        </p:nvSpPr>
        <p:spPr>
          <a:xfrm>
            <a:off x="2486625" y="2216046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6577BAD-5E11-4219-632E-394C6AFE2EB7}"/>
              </a:ext>
            </a:extLst>
          </p:cNvPr>
          <p:cNvSpPr/>
          <p:nvPr/>
        </p:nvSpPr>
        <p:spPr>
          <a:xfrm>
            <a:off x="3728374" y="4541794"/>
            <a:ext cx="654448" cy="270313"/>
          </a:xfrm>
          <a:prstGeom prst="ellipse">
            <a:avLst/>
          </a:prstGeom>
          <a:solidFill>
            <a:srgbClr val="6600CC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2416CE-2950-4730-4F02-FBB81C6EBF22}"/>
              </a:ext>
            </a:extLst>
          </p:cNvPr>
          <p:cNvSpPr/>
          <p:nvPr/>
        </p:nvSpPr>
        <p:spPr>
          <a:xfrm>
            <a:off x="2852388" y="4531374"/>
            <a:ext cx="654448" cy="288116"/>
          </a:xfrm>
          <a:prstGeom prst="ellipse">
            <a:avLst/>
          </a:prstGeom>
          <a:solidFill>
            <a:srgbClr val="6600CC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F981C78-FA5E-AC7B-07E9-7488F4EF74DC}"/>
              </a:ext>
            </a:extLst>
          </p:cNvPr>
          <p:cNvSpPr/>
          <p:nvPr/>
        </p:nvSpPr>
        <p:spPr>
          <a:xfrm>
            <a:off x="4736182" y="4512745"/>
            <a:ext cx="669366" cy="270312"/>
          </a:xfrm>
          <a:prstGeom prst="ellipse">
            <a:avLst/>
          </a:prstGeom>
          <a:solidFill>
            <a:srgbClr val="6600CC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13ECE12-6DE4-E553-01F0-A9C657F26ECF}"/>
              </a:ext>
            </a:extLst>
          </p:cNvPr>
          <p:cNvSpPr/>
          <p:nvPr/>
        </p:nvSpPr>
        <p:spPr>
          <a:xfrm>
            <a:off x="5845994" y="4502346"/>
            <a:ext cx="654448" cy="288116"/>
          </a:xfrm>
          <a:prstGeom prst="ellipse">
            <a:avLst/>
          </a:prstGeom>
          <a:solidFill>
            <a:srgbClr val="6600CC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126C37-3E61-D2ED-4A71-A3CAAB1F72CD}"/>
              </a:ext>
            </a:extLst>
          </p:cNvPr>
          <p:cNvCxnSpPr>
            <a:cxnSpLocks/>
          </p:cNvCxnSpPr>
          <p:nvPr/>
        </p:nvCxnSpPr>
        <p:spPr>
          <a:xfrm>
            <a:off x="9107169" y="4220013"/>
            <a:ext cx="232443" cy="37983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927B2C-E64E-3DF7-94E1-DAC5695F8576}"/>
              </a:ext>
            </a:extLst>
          </p:cNvPr>
          <p:cNvCxnSpPr>
            <a:cxnSpLocks/>
          </p:cNvCxnSpPr>
          <p:nvPr/>
        </p:nvCxnSpPr>
        <p:spPr>
          <a:xfrm flipV="1">
            <a:off x="9101193" y="4220013"/>
            <a:ext cx="238419" cy="597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38ADE28E-8E1E-79FB-E61D-EAD2C0B4C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6" b="89904" l="7212" r="91106">
                        <a14:foregroundMark x1="14663" y1="67067" x2="10337" y2="71154"/>
                        <a14:foregroundMark x1="47596" y1="76442" x2="43269" y2="86058"/>
                        <a14:foregroundMark x1="87740" y1="55288" x2="91106" y2="56250"/>
                        <a14:foregroundMark x1="9375" y1="68029" x2="7212" y2="73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905" y="14648"/>
            <a:ext cx="796357" cy="796357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55F0840-6733-182C-145C-F5DA1442C2FF}"/>
              </a:ext>
            </a:extLst>
          </p:cNvPr>
          <p:cNvSpPr/>
          <p:nvPr/>
        </p:nvSpPr>
        <p:spPr>
          <a:xfrm>
            <a:off x="1549217" y="1417094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FFE508-EA60-5DF6-D9BD-620B63B69D8A}"/>
              </a:ext>
            </a:extLst>
          </p:cNvPr>
          <p:cNvSpPr/>
          <p:nvPr/>
        </p:nvSpPr>
        <p:spPr>
          <a:xfrm>
            <a:off x="3228841" y="1491809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314675-A087-AF08-5BA9-B27043032B37}"/>
              </a:ext>
            </a:extLst>
          </p:cNvPr>
          <p:cNvSpPr txBox="1"/>
          <p:nvPr/>
        </p:nvSpPr>
        <p:spPr>
          <a:xfrm>
            <a:off x="8167547" y="1493162"/>
            <a:ext cx="3900144" cy="398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tIns="108000" bIns="36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เสี่ยง + ปอดอักเสบ (ไม่ใช้ออกซิเจน) 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(31 พค.65)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62D901D-DF12-1533-AEBF-361E3814B295}"/>
              </a:ext>
            </a:extLst>
          </p:cNvPr>
          <p:cNvSpPr/>
          <p:nvPr/>
        </p:nvSpPr>
        <p:spPr>
          <a:xfrm>
            <a:off x="7760216" y="1496205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476B6E-1043-02BC-EC7E-915F626F3AB6}"/>
              </a:ext>
            </a:extLst>
          </p:cNvPr>
          <p:cNvSpPr/>
          <p:nvPr/>
        </p:nvSpPr>
        <p:spPr>
          <a:xfrm>
            <a:off x="2351526" y="3350877"/>
            <a:ext cx="2884664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ปอดอักเสบ ใช้ออกซิเจน 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DRGs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75ABB8-15DA-8973-63C2-EB67065A64F2}"/>
              </a:ext>
            </a:extLst>
          </p:cNvPr>
          <p:cNvSpPr/>
          <p:nvPr/>
        </p:nvSpPr>
        <p:spPr>
          <a:xfrm>
            <a:off x="1931820" y="3254781"/>
            <a:ext cx="580019" cy="479298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F4829-B676-E1A6-E1AF-827350F71A4F}"/>
              </a:ext>
            </a:extLst>
          </p:cNvPr>
          <p:cNvSpPr/>
          <p:nvPr/>
        </p:nvSpPr>
        <p:spPr>
          <a:xfrm>
            <a:off x="1678046" y="861552"/>
            <a:ext cx="5038401" cy="30777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1. คัดกรองโควิด 19 สนับสนุน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ATK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ประชาชนกลุ่มเสี่ยง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= 55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BA0300-3C0F-86E5-C32C-B11A557CAF66}"/>
              </a:ext>
            </a:extLst>
          </p:cNvPr>
          <p:cNvSpPr/>
          <p:nvPr/>
        </p:nvSpPr>
        <p:spPr>
          <a:xfrm>
            <a:off x="2581386" y="6532981"/>
            <a:ext cx="6884988" cy="276999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อ้างอิง หนังสือ สปสช.ที่ 6.70/ว.3281 ลว. 14 พค.65 และหนังสือ สปสช.ที่ 6.70/ว.3041 ลว. 6 พค.65</a:t>
            </a:r>
          </a:p>
        </p:txBody>
      </p:sp>
    </p:spTree>
    <p:extLst>
      <p:ext uri="{BB962C8B-B14F-4D97-AF65-F5344CB8AC3E}">
        <p14:creationId xmlns:p14="http://schemas.microsoft.com/office/powerpoint/2010/main" val="179888273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090C3-0D71-A65B-25BC-4E5B2310A63D}"/>
              </a:ext>
            </a:extLst>
          </p:cNvPr>
          <p:cNvSpPr/>
          <p:nvPr/>
        </p:nvSpPr>
        <p:spPr>
          <a:xfrm>
            <a:off x="75183" y="649732"/>
            <a:ext cx="12041634" cy="45719"/>
          </a:xfrm>
          <a:prstGeom prst="rect">
            <a:avLst/>
          </a:prstGeom>
          <a:solidFill>
            <a:srgbClr val="2F7F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6C4F6-AED9-0A85-949F-0AF5C3C3576F}"/>
              </a:ext>
            </a:extLst>
          </p:cNvPr>
          <p:cNvSpPr txBox="1"/>
          <p:nvPr/>
        </p:nvSpPr>
        <p:spPr>
          <a:xfrm>
            <a:off x="658836" y="142125"/>
            <a:ext cx="9101797" cy="156966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การบริหารค่าบริการสาธารณสุขภาพเพิ่มเติม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สำหรับการบริการระดับปฐมภูมิที่มีแพทย์ประจำครอบครัว ปีงบประมาณ 2565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(263.18 ลบ.)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FBECD-6352-D1DD-B219-6B4ECAE24B7F}"/>
              </a:ext>
            </a:extLst>
          </p:cNvPr>
          <p:cNvSpPr/>
          <p:nvPr/>
        </p:nvSpPr>
        <p:spPr>
          <a:xfrm>
            <a:off x="5866228" y="2460620"/>
            <a:ext cx="6250589" cy="43065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DE542-AF10-550F-048C-C1842E3550B3}"/>
              </a:ext>
            </a:extLst>
          </p:cNvPr>
          <p:cNvSpPr/>
          <p:nvPr/>
        </p:nvSpPr>
        <p:spPr>
          <a:xfrm>
            <a:off x="75182" y="2460620"/>
            <a:ext cx="5791045" cy="4306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CB97E-7E5E-3787-5495-F379F3DFD600}"/>
              </a:ext>
            </a:extLst>
          </p:cNvPr>
          <p:cNvSpPr/>
          <p:nvPr/>
        </p:nvSpPr>
        <p:spPr>
          <a:xfrm>
            <a:off x="10025053" y="1243584"/>
            <a:ext cx="188552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อยุธยา 18 แห่ง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69578-7EC2-AC0D-8B5F-82E574AF08D2}"/>
              </a:ext>
            </a:extLst>
          </p:cNvPr>
          <p:cNvSpPr/>
          <p:nvPr/>
        </p:nvSpPr>
        <p:spPr>
          <a:xfrm>
            <a:off x="2395201" y="1953043"/>
            <a:ext cx="1367868" cy="70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95195-BC36-0C65-A94F-18B617543EFE}"/>
              </a:ext>
            </a:extLst>
          </p:cNvPr>
          <p:cNvSpPr/>
          <p:nvPr/>
        </p:nvSpPr>
        <p:spPr>
          <a:xfrm>
            <a:off x="8307588" y="1940417"/>
            <a:ext cx="1367868" cy="704315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40F66-AE41-0C2B-86DB-5686AD3211D6}"/>
              </a:ext>
            </a:extLst>
          </p:cNvPr>
          <p:cNvSpPr/>
          <p:nvPr/>
        </p:nvSpPr>
        <p:spPr>
          <a:xfrm>
            <a:off x="1240540" y="2871007"/>
            <a:ext cx="3677190" cy="455931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180000" rIns="0" bIns="3600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จ่ายตามเกณฑ์ศักยภาพบริการ (50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6925B-FEF8-77B1-33DC-B33245D069EF}"/>
              </a:ext>
            </a:extLst>
          </p:cNvPr>
          <p:cNvSpPr/>
          <p:nvPr/>
        </p:nvSpPr>
        <p:spPr>
          <a:xfrm>
            <a:off x="7152927" y="2772638"/>
            <a:ext cx="3677190" cy="455931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180000" rIns="0" bIns="3600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จ่ายตามผลลัพธ์คุณภาพบริการ (50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%)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93F7DB-BF81-5323-E49F-464FA41E90AF}"/>
              </a:ext>
            </a:extLst>
          </p:cNvPr>
          <p:cNvSpPr/>
          <p:nvPr/>
        </p:nvSpPr>
        <p:spPr>
          <a:xfrm>
            <a:off x="371112" y="3540587"/>
            <a:ext cx="5416047" cy="2064769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72000" tIns="180000" rIns="0" bIns="36000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งวดที่ 1 - จ่ายให้หน่วยบริการปฐมภูมิ แห่งละ 60,000 บาท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 จ่ายเพิ่มเติม 2 กรณี</a:t>
            </a: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7C524-5EA5-D530-B989-E36F9D4F89D3}"/>
                  </a:ext>
                </a:extLst>
              </p:cNvPr>
              <p:cNvSpPr txBox="1"/>
              <p:nvPr/>
            </p:nvSpPr>
            <p:spPr>
              <a:xfrm>
                <a:off x="459600" y="4556549"/>
                <a:ext cx="5217775" cy="642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h-TH" sz="2000" i="1" smtClean="0">
                          <a:latin typeface="Cambria Math" panose="02040503050406030204" pitchFamily="18" charset="0"/>
                        </a:rPr>
                        <m:t>①</m:t>
                      </m:r>
                      <m:r>
                        <a:rPr lang="th-TH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h-TH" sz="2000" b="0" i="1" smtClean="0">
                          <a:latin typeface="Cambria Math" panose="02040503050406030204" pitchFamily="18" charset="0"/>
                        </a:rPr>
                        <m:t>ใช้ระบบ</m:t>
                      </m:r>
                      <m:r>
                        <a:rPr lang="th-TH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𝑇𝑒𝑙𝑒𝑚𝑒𝑑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𝑇𝑒𝑙𝑒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𝑒𝑎𝑙𝑡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th-TH" sz="2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th-TH" sz="2000" dirty="0"/>
                        <m:t>20</m:t>
                      </m:r>
                      <m:r>
                        <m:rPr>
                          <m:nor/>
                        </m:rPr>
                        <a:rPr lang="th-TH" sz="2000" dirty="0"/>
                        <m:t>,</m:t>
                      </m:r>
                      <m:r>
                        <m:rPr>
                          <m:nor/>
                        </m:rPr>
                        <a:rPr lang="th-TH" sz="2000" dirty="0"/>
                        <m:t>000</m:t>
                      </m:r>
                      <m:r>
                        <a:rPr lang="th-TH" sz="2000" b="0" i="0" smtClean="0">
                          <a:latin typeface="Cambria Math" panose="02040503050406030204" pitchFamily="18" charset="0"/>
                        </a:rPr>
                        <m:t>บาท</m:t>
                      </m:r>
                    </m:oMath>
                  </m:oMathPara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th-TH" sz="2000" i="1">
                        <a:latin typeface="Cambria Math" panose="02040503050406030204" pitchFamily="18" charset="0"/>
                      </a:rPr>
                      <m:t>②</m:t>
                    </m:r>
                  </m:oMath>
                </a14:m>
                <a:r>
                  <a:rPr lang="th-TH" sz="2000" dirty="0"/>
                  <a:t> มีการใช้ระบบข้อมูลบริการที่เชื่อมโยงระหว่างหน่วยบริการ 20,000 บาท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7C524-5EA5-D530-B989-E36F9D4F8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00" y="4556549"/>
                <a:ext cx="5217775" cy="642997"/>
              </a:xfrm>
              <a:prstGeom prst="rect">
                <a:avLst/>
              </a:prstGeom>
              <a:blipFill>
                <a:blip r:embed="rId2"/>
                <a:stretch>
                  <a:fillRect l="-2687" t="-6604" r="-2220" b="-254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9431FA-671D-6E5F-FE3F-12ED14CB9D0E}"/>
                  </a:ext>
                </a:extLst>
              </p:cNvPr>
              <p:cNvSpPr/>
              <p:nvPr/>
            </p:nvSpPr>
            <p:spPr>
              <a:xfrm>
                <a:off x="6162157" y="3551190"/>
                <a:ext cx="5791045" cy="2486359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lIns="72000" tIns="180000" rIns="0" bIns="3600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h-TH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①</m:t>
                      </m:r>
                      <m:r>
                        <a:rPr lang="th-TH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ร้อยละของหญิงตั้งครรภ์รายใหม่ได้รับการฝากครรภ์ครั้งแรก</m:t>
                      </m:r>
                    </m:oMath>
                  </m:oMathPara>
                </a14:m>
                <a:endParaRPr lang="th-TH" sz="2400" b="0" i="0" dirty="0">
                  <a:solidFill>
                    <a:prstClr val="black"/>
                  </a:solidFill>
                  <a:latin typeface="Cambria Math" panose="02040503050406030204" pitchFamily="18" charset="0"/>
                  <a:cs typeface="TH SarabunPSK" panose="020B0500040200020003" pitchFamily="34" charset="-34"/>
                </a:endParaRPr>
              </a:p>
              <a:p>
                <a:pPr lvl="0">
                  <a:defRPr/>
                </a:pPr>
                <a:r>
                  <a:rPr lang="th-TH" sz="2400" b="0" dirty="0">
                    <a:solidFill>
                      <a:prstClr val="black"/>
                    </a:solidFill>
                    <a:cs typeface="TH SarabunPSK" panose="020B0500040200020003" pitchFamily="34" charset="-34"/>
                  </a:rPr>
                  <a:t>       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ภายใน</m:t>
                    </m:r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1</m:t>
                    </m:r>
                    <m:r>
                      <m:rPr>
                        <m:nor/>
                      </m:rPr>
                      <a:rPr lang="th-TH" sz="2400" dirty="0"/>
                      <m:t>2</m:t>
                    </m:r>
                    <m:r>
                      <a:rPr lang="th-TH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สัปดาห์</m:t>
                    </m:r>
                  </m:oMath>
                </a14:m>
                <a:endParaRPr lang="th-TH" sz="2400" i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②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ร้อยละของหญิงอายุ</m:t>
                      </m:r>
                      <m:r>
                        <m:rPr>
                          <m:nor/>
                        </m:rP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 30</m:t>
                      </m:r>
                      <m:r>
                        <m:rPr>
                          <m:nor/>
                        </m:rP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−</m:t>
                      </m:r>
                      <m:r>
                        <m:rPr>
                          <m:nor/>
                        </m:rP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59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ปี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 </m:t>
                      </m:r>
                      <m:r>
                        <a:rPr lang="th-TH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H SarabunPSK" panose="020B0500040200020003" pitchFamily="34" charset="-34"/>
                        </a:rPr>
                        <m:t>ได้รับการตรวจมะเร็งปากมดลูก</m:t>
                      </m:r>
                    </m:oMath>
                  </m:oMathPara>
                </a14:m>
                <a:endParaRPr lang="th-TH" sz="2400" b="0" i="0" dirty="0">
                  <a:solidFill>
                    <a:prstClr val="black"/>
                  </a:solidFill>
                  <a:latin typeface="Cambria Math" panose="02040503050406030204" pitchFamily="18" charset="0"/>
                  <a:cs typeface="TH SarabunPSK" panose="020B0500040200020003" pitchFamily="34" charset="-34"/>
                </a:endParaRPr>
              </a:p>
              <a:p>
                <a:pPr lvl="0">
                  <a:defRPr/>
                </a:pPr>
                <a:r>
                  <a:rPr lang="th-TH" sz="2400" b="0" dirty="0">
                    <a:solidFill>
                      <a:prstClr val="black"/>
                    </a:solidFill>
                    <a:cs typeface="TH SarabunPSK" panose="020B0500040200020003" pitchFamily="34" charset="-34"/>
                  </a:rPr>
                  <a:t>       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ภายใน</m:t>
                    </m:r>
                    <m:r>
                      <m:rPr>
                        <m:nor/>
                      </m:rP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5</m:t>
                    </m:r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 </m:t>
                    </m:r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ปี</m:t>
                    </m:r>
                  </m:oMath>
                </a14:m>
                <a:endParaRPr lang="th-TH" sz="2400" i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R="0" lvl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lang="th-TH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H SarabunPSK" panose="020B0500040200020003" pitchFamily="34" charset="-34"/>
                      </a:rPr>
                      <m:t>③</m:t>
                    </m:r>
                  </m:oMath>
                </a14:m>
                <a:r>
                  <a:rPr lang="th-TH" sz="240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ร้อยละของกลุ่มเป้าหมายที่ได้รับวัคซีนป้องกันโรคไข้หวัดใหญ่</a:t>
                </a:r>
              </a:p>
              <a:p>
                <a:pPr marR="0" lvl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9431FA-671D-6E5F-FE3F-12ED14CB9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57" y="3551190"/>
                <a:ext cx="5791045" cy="2486359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67263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3A8451-9D82-4243-BD6A-8777136FB0ED}"/>
              </a:ext>
            </a:extLst>
          </p:cNvPr>
          <p:cNvSpPr/>
          <p:nvPr/>
        </p:nvSpPr>
        <p:spPr>
          <a:xfrm>
            <a:off x="1" y="5727866"/>
            <a:ext cx="12192000" cy="1130133"/>
          </a:xfrm>
          <a:prstGeom prst="rect">
            <a:avLst/>
          </a:prstGeom>
          <a:solidFill>
            <a:srgbClr val="C2D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2DCAA-23BF-4D61-8818-77ABF5717D1D}"/>
              </a:ext>
            </a:extLst>
          </p:cNvPr>
          <p:cNvSpPr/>
          <p:nvPr/>
        </p:nvSpPr>
        <p:spPr>
          <a:xfrm>
            <a:off x="0" y="222308"/>
            <a:ext cx="12192000" cy="1963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39700" dist="76200" dir="384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630333A-CA87-4915-A33E-8E56D09C850B}"/>
              </a:ext>
            </a:extLst>
          </p:cNvPr>
          <p:cNvSpPr txBox="1"/>
          <p:nvPr/>
        </p:nvSpPr>
        <p:spPr>
          <a:xfrm>
            <a:off x="1432932" y="49682"/>
            <a:ext cx="948224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ระดับความเสี่ยง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ทางการเงินของหน่วยบริการในจังหวัดพระนครศรีอยุธยา ปีงบประมาณ 2562 - 2565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FA09D30-AFC1-489A-B83A-BEBD2BC7B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7354"/>
              </p:ext>
            </p:extLst>
          </p:nvPr>
        </p:nvGraphicFramePr>
        <p:xfrm>
          <a:off x="541327" y="666572"/>
          <a:ext cx="11109345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522">
                  <a:extLst>
                    <a:ext uri="{9D8B030D-6E8A-4147-A177-3AD203B41FA5}">
                      <a16:colId xmlns:a16="http://schemas.microsoft.com/office/drawing/2014/main" val="1120879655"/>
                    </a:ext>
                  </a:extLst>
                </a:gridCol>
                <a:gridCol w="1348379">
                  <a:extLst>
                    <a:ext uri="{9D8B030D-6E8A-4147-A177-3AD203B41FA5}">
                      <a16:colId xmlns:a16="http://schemas.microsoft.com/office/drawing/2014/main" val="2758667895"/>
                    </a:ext>
                  </a:extLst>
                </a:gridCol>
                <a:gridCol w="1485003">
                  <a:extLst>
                    <a:ext uri="{9D8B030D-6E8A-4147-A177-3AD203B41FA5}">
                      <a16:colId xmlns:a16="http://schemas.microsoft.com/office/drawing/2014/main" val="1610446395"/>
                    </a:ext>
                  </a:extLst>
                </a:gridCol>
                <a:gridCol w="1337282">
                  <a:extLst>
                    <a:ext uri="{9D8B030D-6E8A-4147-A177-3AD203B41FA5}">
                      <a16:colId xmlns:a16="http://schemas.microsoft.com/office/drawing/2014/main" val="4042732879"/>
                    </a:ext>
                  </a:extLst>
                </a:gridCol>
                <a:gridCol w="1310079">
                  <a:extLst>
                    <a:ext uri="{9D8B030D-6E8A-4147-A177-3AD203B41FA5}">
                      <a16:colId xmlns:a16="http://schemas.microsoft.com/office/drawing/2014/main" val="4153189302"/>
                    </a:ext>
                  </a:extLst>
                </a:gridCol>
                <a:gridCol w="1179244">
                  <a:extLst>
                    <a:ext uri="{9D8B030D-6E8A-4147-A177-3AD203B41FA5}">
                      <a16:colId xmlns:a16="http://schemas.microsoft.com/office/drawing/2014/main" val="220258113"/>
                    </a:ext>
                  </a:extLst>
                </a:gridCol>
                <a:gridCol w="1206418">
                  <a:extLst>
                    <a:ext uri="{9D8B030D-6E8A-4147-A177-3AD203B41FA5}">
                      <a16:colId xmlns:a16="http://schemas.microsoft.com/office/drawing/2014/main" val="835645564"/>
                    </a:ext>
                  </a:extLst>
                </a:gridCol>
                <a:gridCol w="1206418">
                  <a:extLst>
                    <a:ext uri="{9D8B030D-6E8A-4147-A177-3AD203B41FA5}">
                      <a16:colId xmlns:a16="http://schemas.microsoft.com/office/drawing/2014/main" val="1261947328"/>
                    </a:ext>
                  </a:extLst>
                </a:gridCol>
              </a:tblGrid>
              <a:tr h="36132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 รพ.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2562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(ไตรมาส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2563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(ไตรมาส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(ไตรมาส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2565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790822"/>
                  </a:ext>
                </a:extLst>
              </a:tr>
              <a:tr h="33121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1/65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2/65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22260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รพศ.อยุธยา</a:t>
                      </a:r>
                    </a:p>
                  </a:txBody>
                  <a:tcPr marL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 &lt;=700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83743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รพท.เสนา</a:t>
                      </a:r>
                    </a:p>
                  </a:txBody>
                  <a:tcPr marL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M1 &gt;200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10292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บางปะอิน,รพช.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M2 &lt;=100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97616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วังน้อย,รพช.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F1 &lt;=50,000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25825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ท่าเรือ,รพช.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19684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สมเด็จฯ,รพช.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16359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บางไทร,รพช.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2124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9594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บางปะหัน,รพช.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65065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9291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ภาชี,รพช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85247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ลาดบัวหลวง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91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อุทัย,รพช.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 &lt;=30,000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468409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บางซ้าย,รพช.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F3 &lt;=15,000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64089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มหาราช,รพช.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F3 &lt;=15,000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00187"/>
                  </a:ext>
                </a:extLst>
              </a:tr>
              <a:tr h="316155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800"/>
                        </a:lnSpc>
                      </a:pP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บ้านแพรก,รพช.</a:t>
                      </a:r>
                    </a:p>
                  </a:txBody>
                  <a:tcPr marL="36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F3 &lt;=15,000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005685"/>
                  </a:ext>
                </a:extLst>
              </a:tr>
            </a:tbl>
          </a:graphicData>
        </a:graphic>
      </p:graphicFrame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47AA99C3-F67A-7955-4B3E-2623DB2187A5}"/>
              </a:ext>
            </a:extLst>
          </p:cNvPr>
          <p:cNvCxnSpPr>
            <a:cxnSpLocks/>
          </p:cNvCxnSpPr>
          <p:nvPr/>
        </p:nvCxnSpPr>
        <p:spPr>
          <a:xfrm>
            <a:off x="541327" y="1993836"/>
            <a:ext cx="1110934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F8DA896E-A9E6-0D23-965A-390DE842856E}"/>
              </a:ext>
            </a:extLst>
          </p:cNvPr>
          <p:cNvCxnSpPr>
            <a:cxnSpLocks/>
          </p:cNvCxnSpPr>
          <p:nvPr/>
        </p:nvCxnSpPr>
        <p:spPr>
          <a:xfrm>
            <a:off x="541327" y="5531468"/>
            <a:ext cx="1110934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FA74881B-1683-E3F9-E7E9-6421AC508CFF}"/>
              </a:ext>
            </a:extLst>
          </p:cNvPr>
          <p:cNvCxnSpPr>
            <a:cxnSpLocks/>
          </p:cNvCxnSpPr>
          <p:nvPr/>
        </p:nvCxnSpPr>
        <p:spPr>
          <a:xfrm>
            <a:off x="541327" y="2640624"/>
            <a:ext cx="11109345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B218DD-8FFA-42F7-BE82-F43951EE990F}"/>
              </a:ext>
            </a:extLst>
          </p:cNvPr>
          <p:cNvSpPr/>
          <p:nvPr/>
        </p:nvSpPr>
        <p:spPr>
          <a:xfrm>
            <a:off x="10435827" y="1026941"/>
            <a:ext cx="1214845" cy="546130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8144B8AA-259F-F954-787F-FECBE923AE73}"/>
              </a:ext>
            </a:extLst>
          </p:cNvPr>
          <p:cNvSpPr/>
          <p:nvPr/>
        </p:nvSpPr>
        <p:spPr>
          <a:xfrm>
            <a:off x="8613058" y="6604417"/>
            <a:ext cx="3578942" cy="205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 </a:t>
            </a:r>
            <a:r>
              <a:rPr lang="en-US" sz="1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เว็บไซต์กองเศรษฐกิจสุขภาพ </a:t>
            </a:r>
            <a:r>
              <a:rPr lang="en-US" sz="1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hfo65.cfo.in.th</a:t>
            </a:r>
            <a:endParaRPr lang="th-TH" sz="1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97358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658C3D4-3017-E45A-DAD8-EADFC6A65E9F}"/>
              </a:ext>
            </a:extLst>
          </p:cNvPr>
          <p:cNvSpPr/>
          <p:nvPr/>
        </p:nvSpPr>
        <p:spPr>
          <a:xfrm>
            <a:off x="1" y="6539194"/>
            <a:ext cx="12192000" cy="318805"/>
          </a:xfrm>
          <a:prstGeom prst="rect">
            <a:avLst/>
          </a:prstGeom>
          <a:solidFill>
            <a:srgbClr val="C2D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1DDC65-D7AC-46A4-98BB-15F8FA1EE990}"/>
              </a:ext>
            </a:extLst>
          </p:cNvPr>
          <p:cNvSpPr/>
          <p:nvPr/>
        </p:nvSpPr>
        <p:spPr>
          <a:xfrm>
            <a:off x="376758" y="87610"/>
            <a:ext cx="7766187" cy="692861"/>
          </a:xfrm>
          <a:prstGeom prst="rect">
            <a:avLst/>
          </a:prstGeom>
          <a:solidFill>
            <a:srgbClr val="BBC9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รายงานวิกฤตทางการเงิน ประจำเดือน เมษายน 2565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B195416-FA5F-4D09-8C68-EED9ACAF368F}"/>
              </a:ext>
            </a:extLst>
          </p:cNvPr>
          <p:cNvSpPr txBox="1"/>
          <p:nvPr/>
        </p:nvSpPr>
        <p:spPr>
          <a:xfrm>
            <a:off x="8155684" y="203207"/>
            <a:ext cx="26082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fontAlgn="b"/>
            <a:r>
              <a:rPr lang="th-TH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ข้อมูล ณ วันที่</a:t>
            </a:r>
            <a:r>
              <a:rPr lang="en-US" sz="2400" i="0" u="none" strike="noStrike" baseline="0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17/05/2565</a:t>
            </a:r>
          </a:p>
        </p:txBody>
      </p:sp>
      <p:pic>
        <p:nvPicPr>
          <p:cNvPr id="11" name="Picture 10" descr="A group of roses&#10;&#10;Description automatically generated with medium confidence">
            <a:extLst>
              <a:ext uri="{FF2B5EF4-FFF2-40B4-BE49-F238E27FC236}">
                <a16:creationId xmlns:a16="http://schemas.microsoft.com/office/drawing/2014/main" id="{3F6DA147-2202-4492-B320-661CF381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55" y="45783"/>
            <a:ext cx="1542965" cy="776514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D8200630-CA16-4CAB-957E-3B77E4BE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14294"/>
              </p:ext>
            </p:extLst>
          </p:nvPr>
        </p:nvGraphicFramePr>
        <p:xfrm>
          <a:off x="622002" y="858568"/>
          <a:ext cx="10617850" cy="5680828"/>
        </p:xfrm>
        <a:graphic>
          <a:graphicData uri="http://schemas.openxmlformats.org/drawingml/2006/table">
            <a:tbl>
              <a:tblPr/>
              <a:tblGrid>
                <a:gridCol w="1782413">
                  <a:extLst>
                    <a:ext uri="{9D8B030D-6E8A-4147-A177-3AD203B41FA5}">
                      <a16:colId xmlns:a16="http://schemas.microsoft.com/office/drawing/2014/main" val="2314092494"/>
                    </a:ext>
                  </a:extLst>
                </a:gridCol>
                <a:gridCol w="867766">
                  <a:extLst>
                    <a:ext uri="{9D8B030D-6E8A-4147-A177-3AD203B41FA5}">
                      <a16:colId xmlns:a16="http://schemas.microsoft.com/office/drawing/2014/main" val="3275266068"/>
                    </a:ext>
                  </a:extLst>
                </a:gridCol>
                <a:gridCol w="933507">
                  <a:extLst>
                    <a:ext uri="{9D8B030D-6E8A-4147-A177-3AD203B41FA5}">
                      <a16:colId xmlns:a16="http://schemas.microsoft.com/office/drawing/2014/main" val="2645708311"/>
                    </a:ext>
                  </a:extLst>
                </a:gridCol>
                <a:gridCol w="946654">
                  <a:extLst>
                    <a:ext uri="{9D8B030D-6E8A-4147-A177-3AD203B41FA5}">
                      <a16:colId xmlns:a16="http://schemas.microsoft.com/office/drawing/2014/main" val="3397082826"/>
                    </a:ext>
                  </a:extLst>
                </a:gridCol>
                <a:gridCol w="1362963">
                  <a:extLst>
                    <a:ext uri="{9D8B030D-6E8A-4147-A177-3AD203B41FA5}">
                      <a16:colId xmlns:a16="http://schemas.microsoft.com/office/drawing/2014/main" val="679403207"/>
                    </a:ext>
                  </a:extLst>
                </a:gridCol>
                <a:gridCol w="1204757">
                  <a:extLst>
                    <a:ext uri="{9D8B030D-6E8A-4147-A177-3AD203B41FA5}">
                      <a16:colId xmlns:a16="http://schemas.microsoft.com/office/drawing/2014/main" val="2989300759"/>
                    </a:ext>
                  </a:extLst>
                </a:gridCol>
                <a:gridCol w="1284635">
                  <a:extLst>
                    <a:ext uri="{9D8B030D-6E8A-4147-A177-3AD203B41FA5}">
                      <a16:colId xmlns:a16="http://schemas.microsoft.com/office/drawing/2014/main" val="3135566453"/>
                    </a:ext>
                  </a:extLst>
                </a:gridCol>
                <a:gridCol w="1078133">
                  <a:extLst>
                    <a:ext uri="{9D8B030D-6E8A-4147-A177-3AD203B41FA5}">
                      <a16:colId xmlns:a16="http://schemas.microsoft.com/office/drawing/2014/main" val="4207126716"/>
                    </a:ext>
                  </a:extLst>
                </a:gridCol>
                <a:gridCol w="1157022">
                  <a:extLst>
                    <a:ext uri="{9D8B030D-6E8A-4147-A177-3AD203B41FA5}">
                      <a16:colId xmlns:a16="http://schemas.microsoft.com/office/drawing/2014/main" val="2561866549"/>
                    </a:ext>
                  </a:extLst>
                </a:gridCol>
              </a:tblGrid>
              <a:tr h="5851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Org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 Index (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ดัชนีวัดสภาพคล่องทางการเงิน)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  (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ดัชนีวัดสถานะทางการเงิน)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Index  (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ดัชนีวัดความอยู่รอด)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  <a:p>
                      <a:pPr algn="ctr" rtl="0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เงินบำรุงคงเหลือหักหนี้แล้ว 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11592"/>
                  </a:ext>
                </a:extLst>
              </a:tr>
              <a:tr h="5348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มากกว่า(1.50)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มากกว่า(1.00)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มากกว่า(0.80)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NWC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ทุนสำรอง (ล้านบาท)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กำไร(ขาดทุน) รวมค่าเสื่อม</a:t>
                      </a:r>
                      <a:b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ANI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กำไร(ขาดทุน) หาร จำนวนเดือน (ล้านบาท)</a:t>
                      </a:r>
                    </a:p>
                  </a:txBody>
                  <a:tcPr marL="5509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69782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241.24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71185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206754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บางปะอิน,รพช.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71134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วังน้อย,รพช.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86660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ท่าเรือ,รพช.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24919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สมเด็จฯ,รพช.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94390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บางไทร,รพช.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79833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46526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บางปะหัน,รพช.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01651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2336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ภาชี,รพช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82390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ลาดบัวหลวง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7055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อุทัย,รพช.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18776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บางซ้าย,รพช.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26372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มหาราช,รพช.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543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บ้านแพรก,รพช.</a:t>
                      </a:r>
                    </a:p>
                  </a:txBody>
                  <a:tcPr marL="108000" marR="5509" marT="55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0621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724B909-3D7E-3858-280D-C39F4C9EF341}"/>
              </a:ext>
            </a:extLst>
          </p:cNvPr>
          <p:cNvSpPr/>
          <p:nvPr/>
        </p:nvSpPr>
        <p:spPr>
          <a:xfrm>
            <a:off x="8298872" y="6542545"/>
            <a:ext cx="3583414" cy="2985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 </a:t>
            </a:r>
            <a:r>
              <a:rPr lang="en-US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เว็บไซต์กองเศรษฐกิจสุขภาพ </a:t>
            </a:r>
            <a:r>
              <a:rPr lang="en-US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hfo65.cfo.in.th</a:t>
            </a:r>
            <a:endParaRPr lang="th-TH" sz="14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826172CD-150B-426E-73A5-B70AE75041FC}"/>
              </a:ext>
            </a:extLst>
          </p:cNvPr>
          <p:cNvCxnSpPr>
            <a:cxnSpLocks/>
          </p:cNvCxnSpPr>
          <p:nvPr/>
        </p:nvCxnSpPr>
        <p:spPr>
          <a:xfrm>
            <a:off x="622002" y="2564287"/>
            <a:ext cx="1061785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F6F24ADE-E7CD-097E-198B-CECEF67192AE}"/>
              </a:ext>
            </a:extLst>
          </p:cNvPr>
          <p:cNvCxnSpPr>
            <a:cxnSpLocks/>
          </p:cNvCxnSpPr>
          <p:nvPr/>
        </p:nvCxnSpPr>
        <p:spPr>
          <a:xfrm>
            <a:off x="622002" y="3127748"/>
            <a:ext cx="1061785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BF9A343D-92AB-3A66-5F54-1970C8F3C675}"/>
              </a:ext>
            </a:extLst>
          </p:cNvPr>
          <p:cNvCxnSpPr>
            <a:cxnSpLocks/>
          </p:cNvCxnSpPr>
          <p:nvPr/>
        </p:nvCxnSpPr>
        <p:spPr>
          <a:xfrm>
            <a:off x="622002" y="5679399"/>
            <a:ext cx="1061785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94C7B75-02C0-485D-9669-900260BF0466}"/>
              </a:ext>
            </a:extLst>
          </p:cNvPr>
          <p:cNvSpPr/>
          <p:nvPr/>
        </p:nvSpPr>
        <p:spPr>
          <a:xfrm>
            <a:off x="5141196" y="1436945"/>
            <a:ext cx="1368661" cy="510224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8CC9BF27-F657-4E0E-838B-F39DBF33A6D2}"/>
              </a:ext>
            </a:extLst>
          </p:cNvPr>
          <p:cNvSpPr/>
          <p:nvPr/>
        </p:nvSpPr>
        <p:spPr>
          <a:xfrm>
            <a:off x="9001388" y="858568"/>
            <a:ext cx="1073790" cy="56806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64535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1DDC65-D7AC-46A4-98BB-15F8FA1EE990}"/>
              </a:ext>
            </a:extLst>
          </p:cNvPr>
          <p:cNvSpPr/>
          <p:nvPr/>
        </p:nvSpPr>
        <p:spPr>
          <a:xfrm>
            <a:off x="376758" y="87610"/>
            <a:ext cx="7766187" cy="692861"/>
          </a:xfrm>
          <a:prstGeom prst="rect">
            <a:avLst/>
          </a:prstGeom>
          <a:solidFill>
            <a:srgbClr val="BBC9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การดำเนินงานตามแผน </a:t>
            </a:r>
            <a:r>
              <a:rPr lang="en-US" sz="32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ประจำเดือน เมษายน 2565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 descr="A group of roses&#10;&#10;Description automatically generated with medium confidence">
            <a:extLst>
              <a:ext uri="{FF2B5EF4-FFF2-40B4-BE49-F238E27FC236}">
                <a16:creationId xmlns:a16="http://schemas.microsoft.com/office/drawing/2014/main" id="{3F6DA147-2202-4492-B320-661CF381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55" y="45783"/>
            <a:ext cx="1542965" cy="776514"/>
          </a:xfrm>
          <a:prstGeom prst="rect">
            <a:avLst/>
          </a:prstGeom>
        </p:spPr>
      </p:pic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32ADC9A6-F84F-4EB6-EA7A-0EA8273DF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178101"/>
              </p:ext>
            </p:extLst>
          </p:nvPr>
        </p:nvGraphicFramePr>
        <p:xfrm>
          <a:off x="885799" y="897706"/>
          <a:ext cx="10133044" cy="459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1D32AF2-4109-E784-07D7-8C15BC92ECD1}"/>
              </a:ext>
            </a:extLst>
          </p:cNvPr>
          <p:cNvSpPr txBox="1"/>
          <p:nvPr/>
        </p:nvSpPr>
        <p:spPr>
          <a:xfrm>
            <a:off x="885799" y="5729461"/>
            <a:ext cx="1052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รายได้ไม่เป็นไปตามเกณฑ์ส่วนใหญ่ (+- ไม่เกินร้อยละ 5 ) เนื่องจาก สปสช. โอนเงินเหมาจ่ายรายหัว ไตรมาส 1,2 ครบแล้ว 100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63A914-3B0D-049C-DA67-88A318ABD8EB}"/>
                  </a:ext>
                </a:extLst>
              </p14:cNvPr>
              <p14:cNvContentPartPr/>
              <p14:nvPr/>
            </p14:nvContentPartPr>
            <p14:xfrm rot="21340561">
              <a:off x="7922085" y="4449471"/>
              <a:ext cx="441720" cy="225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63A914-3B0D-049C-DA67-88A318ABD8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340561">
                <a:off x="7868085" y="4341643"/>
                <a:ext cx="549360" cy="44065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6">
            <a:extLst>
              <a:ext uri="{FF2B5EF4-FFF2-40B4-BE49-F238E27FC236}">
                <a16:creationId xmlns:a16="http://schemas.microsoft.com/office/drawing/2014/main" id="{29D2E51E-D024-B3E7-2004-9A6B28D1CC7C}"/>
              </a:ext>
            </a:extLst>
          </p:cNvPr>
          <p:cNvSpPr txBox="1"/>
          <p:nvPr/>
        </p:nvSpPr>
        <p:spPr>
          <a:xfrm>
            <a:off x="8155684" y="203207"/>
            <a:ext cx="26082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fontAlgn="b"/>
            <a:r>
              <a:rPr lang="th-TH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ข้อมูล ณ วันที่</a:t>
            </a:r>
            <a:r>
              <a:rPr lang="en-US" sz="2400" i="0" u="none" strike="noStrike" baseline="0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17/05/2565</a:t>
            </a:r>
          </a:p>
        </p:txBody>
      </p:sp>
    </p:spTree>
    <p:extLst>
      <p:ext uri="{BB962C8B-B14F-4D97-AF65-F5344CB8AC3E}">
        <p14:creationId xmlns:p14="http://schemas.microsoft.com/office/powerpoint/2010/main" val="40663295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1DDC65-D7AC-46A4-98BB-15F8FA1EE990}"/>
              </a:ext>
            </a:extLst>
          </p:cNvPr>
          <p:cNvSpPr/>
          <p:nvPr/>
        </p:nvSpPr>
        <p:spPr>
          <a:xfrm>
            <a:off x="796413" y="87610"/>
            <a:ext cx="7346532" cy="692861"/>
          </a:xfrm>
          <a:prstGeom prst="rect">
            <a:avLst/>
          </a:prstGeom>
          <a:solidFill>
            <a:srgbClr val="C2D0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การดำเนินงานตามแผน </a:t>
            </a:r>
            <a:r>
              <a:rPr lang="en-US" sz="32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ประจำเดือน เมษายน 2565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 descr="A group of roses&#10;&#10;Description automatically generated with medium confidence">
            <a:extLst>
              <a:ext uri="{FF2B5EF4-FFF2-40B4-BE49-F238E27FC236}">
                <a16:creationId xmlns:a16="http://schemas.microsoft.com/office/drawing/2014/main" id="{3F6DA147-2202-4492-B320-661CF381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055" y="45783"/>
            <a:ext cx="1542965" cy="776514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1D32AF2-4109-E784-07D7-8C15BC92ECD1}"/>
              </a:ext>
            </a:extLst>
          </p:cNvPr>
          <p:cNvSpPr txBox="1"/>
          <p:nvPr/>
        </p:nvSpPr>
        <p:spPr>
          <a:xfrm>
            <a:off x="1154516" y="5585087"/>
            <a:ext cx="10070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ค่าใช้จ่ายไม่เป็นไปตามแผนส่วนใหญ่ (+- ไม่เกินร้อยละ 5 ) จากต้นทุนวัสดุทันตกรรม,ต้นทุนวัสดุวิทยาศาสตร์การแพทย์,ค่าใช้สอย,วัสดุใช้ไป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66392E89-FC40-8D14-4CEC-FD406DF24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177410"/>
              </p:ext>
            </p:extLst>
          </p:nvPr>
        </p:nvGraphicFramePr>
        <p:xfrm>
          <a:off x="1048738" y="822297"/>
          <a:ext cx="9970715" cy="460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300015-04E7-E15E-CE31-265211B9BA86}"/>
                  </a:ext>
                </a:extLst>
              </p14:cNvPr>
              <p14:cNvContentPartPr/>
              <p14:nvPr/>
            </p14:nvContentPartPr>
            <p14:xfrm>
              <a:off x="1554032" y="4447176"/>
              <a:ext cx="488520" cy="24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300015-04E7-E15E-CE31-265211B9B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9992" y="4339176"/>
                <a:ext cx="596239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59BBB-C4F0-1B16-AAA7-8F42C1FA14AE}"/>
                  </a:ext>
                </a:extLst>
              </p14:cNvPr>
              <p14:cNvContentPartPr/>
              <p14:nvPr/>
            </p14:nvContentPartPr>
            <p14:xfrm>
              <a:off x="2216445" y="4447176"/>
              <a:ext cx="405360" cy="208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59BBB-C4F0-1B16-AAA7-8F42C1FA14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2445" y="4339362"/>
                <a:ext cx="513000" cy="424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59C124-4CEE-31EE-4104-2F59682B1CFF}"/>
                  </a:ext>
                </a:extLst>
              </p14:cNvPr>
              <p14:cNvContentPartPr/>
              <p14:nvPr/>
            </p14:nvContentPartPr>
            <p14:xfrm>
              <a:off x="4495899" y="4432956"/>
              <a:ext cx="432720" cy="27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59C124-4CEE-31EE-4104-2F59682B1C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1899" y="4324956"/>
                <a:ext cx="54036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93528D-3C8F-AB9D-2B8F-153E391BE324}"/>
                  </a:ext>
                </a:extLst>
              </p14:cNvPr>
              <p14:cNvContentPartPr/>
              <p14:nvPr/>
            </p14:nvContentPartPr>
            <p14:xfrm>
              <a:off x="5560801" y="4432956"/>
              <a:ext cx="530772" cy="39689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93528D-3C8F-AB9D-2B8F-153E391BE3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6788" y="4325008"/>
                <a:ext cx="638439" cy="612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F2DA8-9BF5-93B0-81D9-E16C959E684D}"/>
                  </a:ext>
                </a:extLst>
              </p14:cNvPr>
              <p14:cNvContentPartPr/>
              <p14:nvPr/>
            </p14:nvContentPartPr>
            <p14:xfrm>
              <a:off x="10237986" y="4456627"/>
              <a:ext cx="525960" cy="29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F2DA8-9BF5-93B0-81D9-E16C959E68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83949" y="4348627"/>
                <a:ext cx="633674" cy="5112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6">
            <a:extLst>
              <a:ext uri="{FF2B5EF4-FFF2-40B4-BE49-F238E27FC236}">
                <a16:creationId xmlns:a16="http://schemas.microsoft.com/office/drawing/2014/main" id="{7EB81F05-0C4F-B491-0CF8-CF7CBB272153}"/>
              </a:ext>
            </a:extLst>
          </p:cNvPr>
          <p:cNvSpPr txBox="1"/>
          <p:nvPr/>
        </p:nvSpPr>
        <p:spPr>
          <a:xfrm>
            <a:off x="8155684" y="203207"/>
            <a:ext cx="26082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fontAlgn="b"/>
            <a:r>
              <a:rPr lang="th-TH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ข้อมูล ณ วันที่</a:t>
            </a:r>
            <a:r>
              <a:rPr lang="en-US" sz="2400" i="0" u="none" strike="noStrike" baseline="0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400" i="0" u="none" strike="noStrike" dirty="0">
                <a:solidFill>
                  <a:srgbClr val="C00000"/>
                </a:solidFill>
                <a:effectLst/>
                <a:latin typeface="TH SarabunPSK" pitchFamily="34" charset="-34"/>
                <a:cs typeface="TH SarabunPSK" pitchFamily="34" charset="-34"/>
              </a:rPr>
              <a:t>17/05/2565</a:t>
            </a:r>
          </a:p>
        </p:txBody>
      </p:sp>
    </p:spTree>
    <p:extLst>
      <p:ext uri="{BB962C8B-B14F-4D97-AF65-F5344CB8AC3E}">
        <p14:creationId xmlns:p14="http://schemas.microsoft.com/office/powerpoint/2010/main" val="218263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1DDC65-D7AC-46A4-98BB-15F8FA1EE990}"/>
              </a:ext>
            </a:extLst>
          </p:cNvPr>
          <p:cNvSpPr/>
          <p:nvPr/>
        </p:nvSpPr>
        <p:spPr>
          <a:xfrm>
            <a:off x="1548581" y="58114"/>
            <a:ext cx="8731045" cy="692861"/>
          </a:xfrm>
          <a:prstGeom prst="rect">
            <a:avLst/>
          </a:prstGeom>
          <a:solidFill>
            <a:srgbClr val="BBC98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การปรับแผน </a:t>
            </a:r>
            <a:r>
              <a:rPr lang="en-US" sz="3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Planfin</a:t>
            </a:r>
            <a:r>
              <a:rPr lang="en-U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ปีงบประมาณ 2565 (ปรับแผนครึ่งปี)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5A9D6D5-56C7-8138-574B-176966BD8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6310"/>
              </p:ext>
            </p:extLst>
          </p:nvPr>
        </p:nvGraphicFramePr>
        <p:xfrm>
          <a:off x="556440" y="853580"/>
          <a:ext cx="11079122" cy="5463241"/>
        </p:xfrm>
        <a:graphic>
          <a:graphicData uri="http://schemas.openxmlformats.org/drawingml/2006/table">
            <a:tbl>
              <a:tblPr/>
              <a:tblGrid>
                <a:gridCol w="1238671">
                  <a:extLst>
                    <a:ext uri="{9D8B030D-6E8A-4147-A177-3AD203B41FA5}">
                      <a16:colId xmlns:a16="http://schemas.microsoft.com/office/drawing/2014/main" val="1047332980"/>
                    </a:ext>
                  </a:extLst>
                </a:gridCol>
                <a:gridCol w="1047467">
                  <a:extLst>
                    <a:ext uri="{9D8B030D-6E8A-4147-A177-3AD203B41FA5}">
                      <a16:colId xmlns:a16="http://schemas.microsoft.com/office/drawing/2014/main" val="849684107"/>
                    </a:ext>
                  </a:extLst>
                </a:gridCol>
                <a:gridCol w="1202420">
                  <a:extLst>
                    <a:ext uri="{9D8B030D-6E8A-4147-A177-3AD203B41FA5}">
                      <a16:colId xmlns:a16="http://schemas.microsoft.com/office/drawing/2014/main" val="4018661446"/>
                    </a:ext>
                  </a:extLst>
                </a:gridCol>
                <a:gridCol w="901815">
                  <a:extLst>
                    <a:ext uri="{9D8B030D-6E8A-4147-A177-3AD203B41FA5}">
                      <a16:colId xmlns:a16="http://schemas.microsoft.com/office/drawing/2014/main" val="2545492383"/>
                    </a:ext>
                  </a:extLst>
                </a:gridCol>
                <a:gridCol w="817269">
                  <a:extLst>
                    <a:ext uri="{9D8B030D-6E8A-4147-A177-3AD203B41FA5}">
                      <a16:colId xmlns:a16="http://schemas.microsoft.com/office/drawing/2014/main" val="1966518160"/>
                    </a:ext>
                  </a:extLst>
                </a:gridCol>
                <a:gridCol w="948784">
                  <a:extLst>
                    <a:ext uri="{9D8B030D-6E8A-4147-A177-3AD203B41FA5}">
                      <a16:colId xmlns:a16="http://schemas.microsoft.com/office/drawing/2014/main" val="2243983592"/>
                    </a:ext>
                  </a:extLst>
                </a:gridCol>
                <a:gridCol w="638785">
                  <a:extLst>
                    <a:ext uri="{9D8B030D-6E8A-4147-A177-3AD203B41FA5}">
                      <a16:colId xmlns:a16="http://schemas.microsoft.com/office/drawing/2014/main" val="4263722036"/>
                    </a:ext>
                  </a:extLst>
                </a:gridCol>
                <a:gridCol w="873633">
                  <a:extLst>
                    <a:ext uri="{9D8B030D-6E8A-4147-A177-3AD203B41FA5}">
                      <a16:colId xmlns:a16="http://schemas.microsoft.com/office/drawing/2014/main" val="4183065443"/>
                    </a:ext>
                  </a:extLst>
                </a:gridCol>
                <a:gridCol w="778090">
                  <a:extLst>
                    <a:ext uri="{9D8B030D-6E8A-4147-A177-3AD203B41FA5}">
                      <a16:colId xmlns:a16="http://schemas.microsoft.com/office/drawing/2014/main" val="3092174494"/>
                    </a:ext>
                  </a:extLst>
                </a:gridCol>
                <a:gridCol w="658047">
                  <a:extLst>
                    <a:ext uri="{9D8B030D-6E8A-4147-A177-3AD203B41FA5}">
                      <a16:colId xmlns:a16="http://schemas.microsoft.com/office/drawing/2014/main" val="2211046983"/>
                    </a:ext>
                  </a:extLst>
                </a:gridCol>
                <a:gridCol w="658047">
                  <a:extLst>
                    <a:ext uri="{9D8B030D-6E8A-4147-A177-3AD203B41FA5}">
                      <a16:colId xmlns:a16="http://schemas.microsoft.com/office/drawing/2014/main" val="1249589883"/>
                    </a:ext>
                  </a:extLst>
                </a:gridCol>
                <a:gridCol w="658047">
                  <a:extLst>
                    <a:ext uri="{9D8B030D-6E8A-4147-A177-3AD203B41FA5}">
                      <a16:colId xmlns:a16="http://schemas.microsoft.com/office/drawing/2014/main" val="2137400861"/>
                    </a:ext>
                  </a:extLst>
                </a:gridCol>
                <a:gridCol w="658047">
                  <a:extLst>
                    <a:ext uri="{9D8B030D-6E8A-4147-A177-3AD203B41FA5}">
                      <a16:colId xmlns:a16="http://schemas.microsoft.com/office/drawing/2014/main" val="1009208247"/>
                    </a:ext>
                  </a:extLst>
                </a:gridCol>
              </a:tblGrid>
              <a:tr h="12455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รวมรายได้ (ไม่รวมงบลงทุน)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รวมค่าใช้จ่าย (ไม่รวมค่าเสื่อมราคาและค่าตัดจำหน่าย)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สรุปแผนประมาณการ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ลงทุนได้(ร้อยละ 20%ของ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รพ.ลงทุน ปี 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 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 30 ก.ย.64</a:t>
                      </a: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(ล้านบาท)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NWC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เหลือหลังลงทุน&gt;20%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(ลบ.)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 EBITDA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 Investment &gt;20% EBITDA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 NWC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เหลือต่อรายจ่าย:เดือน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PlanFin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580663"/>
                  </a:ext>
                </a:extLst>
              </a:tr>
              <a:tr h="32913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อยุธยา,รพศ.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1,726.89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166186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เสนา,รพท.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137.85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137.99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181592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ท่าเรือ,รพช.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177.84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D0D0D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457699"/>
                  </a:ext>
                </a:extLst>
              </a:tr>
              <a:tr h="29306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สมเด็จฯ,รพช.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57500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บางไทร,รพช.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103.37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418977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612841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บางปะอิน,รพช.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283.26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215.02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5352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บางปะหัน,รพช.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813256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018910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ภาชี,รพช.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672880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ลาดบัวหลวง,รพช.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122.69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74135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วังน้อย,รพช.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187.39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171953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บางซ้าย,รพช.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18686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อุทัย,รพช.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180.59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32528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มหาราช,รพช.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89923"/>
                  </a:ext>
                </a:extLst>
              </a:tr>
              <a:tr h="25682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บ้านแพรก,รพช.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เกินดุล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90224"/>
                  </a:ext>
                </a:extLst>
              </a:tr>
            </a:tbl>
          </a:graphicData>
        </a:graphic>
      </p:graphicFrame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A30D8A59-BBB4-7F86-6FC5-1034C18B0043}"/>
              </a:ext>
            </a:extLst>
          </p:cNvPr>
          <p:cNvSpPr/>
          <p:nvPr/>
        </p:nvSpPr>
        <p:spPr>
          <a:xfrm>
            <a:off x="7802340" y="6466138"/>
            <a:ext cx="4158602" cy="304252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 </a:t>
            </a:r>
            <a:r>
              <a:rPr lang="en-US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เว็บไซต์กระทรวงสาธารณสุข</a:t>
            </a:r>
            <a:r>
              <a:rPr lang="en-US" sz="14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planfin.cfo.in.th</a:t>
            </a:r>
            <a:endParaRPr lang="th-TH" sz="14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C9FB4A73-185C-41B3-8CDF-A6F6FA17331F}"/>
              </a:ext>
            </a:extLst>
          </p:cNvPr>
          <p:cNvSpPr/>
          <p:nvPr/>
        </p:nvSpPr>
        <p:spPr>
          <a:xfrm>
            <a:off x="4040155" y="853580"/>
            <a:ext cx="895739" cy="54632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DFA5C55-327C-BE5C-B190-403129DE4825}"/>
              </a:ext>
            </a:extLst>
          </p:cNvPr>
          <p:cNvSpPr/>
          <p:nvPr/>
        </p:nvSpPr>
        <p:spPr>
          <a:xfrm>
            <a:off x="10988351" y="853579"/>
            <a:ext cx="647209" cy="54632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32362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1DDC65-D7AC-46A4-98BB-15F8FA1EE990}"/>
              </a:ext>
            </a:extLst>
          </p:cNvPr>
          <p:cNvSpPr/>
          <p:nvPr/>
        </p:nvSpPr>
        <p:spPr>
          <a:xfrm>
            <a:off x="360727" y="81889"/>
            <a:ext cx="11534862" cy="623407"/>
          </a:xfrm>
          <a:prstGeom prst="rect">
            <a:avLst/>
          </a:prstGeom>
          <a:solidFill>
            <a:srgbClr val="C2D0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864000" rIns="144000" bIns="9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การปรับเกลี่ยเงินกันระดับประเทศ ปีงบประมาณ 2565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4A9123B-AAF7-6FE9-E8A4-35023A61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0" y="1364472"/>
            <a:ext cx="4191268" cy="5411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C9E43C8-6603-88A9-F89D-EC45389C82BF}"/>
              </a:ext>
            </a:extLst>
          </p:cNvPr>
          <p:cNvSpPr txBox="1"/>
          <p:nvPr/>
        </p:nvSpPr>
        <p:spPr>
          <a:xfrm>
            <a:off x="5530315" y="1079567"/>
            <a:ext cx="4724028" cy="954107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หนังสือสำนักงานเขตสุขภาพที่ 4 ด่วนที่สุด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สธ ๐๒๒๙/ว.๑๓๑๔ ลว. 19 พฤษภาคม 2565</a:t>
            </a:r>
          </a:p>
        </p:txBody>
      </p:sp>
      <p:cxnSp>
        <p:nvCxnSpPr>
          <p:cNvPr id="25" name="ตัวเชื่อมต่อ: หักมุม 24">
            <a:extLst>
              <a:ext uri="{FF2B5EF4-FFF2-40B4-BE49-F238E27FC236}">
                <a16:creationId xmlns:a16="http://schemas.microsoft.com/office/drawing/2014/main" id="{813EAF9C-AAC0-DA2A-B6A7-202A0C287F36}"/>
              </a:ext>
            </a:extLst>
          </p:cNvPr>
          <p:cNvCxnSpPr>
            <a:cxnSpLocks/>
          </p:cNvCxnSpPr>
          <p:nvPr/>
        </p:nvCxnSpPr>
        <p:spPr>
          <a:xfrm flipV="1">
            <a:off x="1819470" y="1244917"/>
            <a:ext cx="3710845" cy="623407"/>
          </a:xfrm>
          <a:prstGeom prst="bentConnector3">
            <a:avLst>
              <a:gd name="adj1" fmla="val 11781"/>
            </a:avLst>
          </a:prstGeom>
          <a:ln w="38100">
            <a:solidFill>
              <a:schemeClr val="accent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3AAEE8CC-EE85-6B2B-A943-9BC6685E37BE}"/>
              </a:ext>
            </a:extLst>
          </p:cNvPr>
          <p:cNvSpPr/>
          <p:nvPr/>
        </p:nvSpPr>
        <p:spPr>
          <a:xfrm>
            <a:off x="985243" y="3816220"/>
            <a:ext cx="974186" cy="111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0" name="ลูกศรเชื่อมต่อแบบตรง 39">
            <a:extLst>
              <a:ext uri="{FF2B5EF4-FFF2-40B4-BE49-F238E27FC236}">
                <a16:creationId xmlns:a16="http://schemas.microsoft.com/office/drawing/2014/main" id="{DC6225E7-208A-9A7D-C3D8-C9FF38E6F048}"/>
              </a:ext>
            </a:extLst>
          </p:cNvPr>
          <p:cNvCxnSpPr>
            <a:cxnSpLocks/>
          </p:cNvCxnSpPr>
          <p:nvPr/>
        </p:nvCxnSpPr>
        <p:spPr>
          <a:xfrm>
            <a:off x="2018202" y="3928188"/>
            <a:ext cx="388807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5A94A706-3212-DD75-9CA5-FC31F367C685}"/>
              </a:ext>
            </a:extLst>
          </p:cNvPr>
          <p:cNvSpPr txBox="1"/>
          <p:nvPr/>
        </p:nvSpPr>
        <p:spPr>
          <a:xfrm>
            <a:off x="6096000" y="3666578"/>
            <a:ext cx="4989088" cy="52322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จัดสรรให้หน่วยบริการ จังหวัดละ 2,000,000 บาท</a:t>
            </a:r>
          </a:p>
        </p:txBody>
      </p:sp>
    </p:spTree>
    <p:extLst>
      <p:ext uri="{BB962C8B-B14F-4D97-AF65-F5344CB8AC3E}">
        <p14:creationId xmlns:p14="http://schemas.microsoft.com/office/powerpoint/2010/main" val="70738541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608DF9-1EED-3AC4-581E-3D27D872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454" y="0"/>
            <a:ext cx="8371444" cy="6858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BC606C0-5D60-4D58-9961-A2FBA64065F6}"/>
              </a:ext>
            </a:extLst>
          </p:cNvPr>
          <p:cNvSpPr txBox="1">
            <a:spLocks/>
          </p:cNvSpPr>
          <p:nvPr/>
        </p:nvSpPr>
        <p:spPr>
          <a:xfrm>
            <a:off x="2218598" y="2221423"/>
            <a:ext cx="6127648" cy="192048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th-TH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6600" b="1" dirty="0">
                <a:ln w="1143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การติดตามงบค่าเสื่อม </a:t>
            </a:r>
          </a:p>
          <a:p>
            <a:pPr algn="r"/>
            <a:r>
              <a:rPr lang="th-TH" sz="6600" b="1" dirty="0">
                <a:ln w="11430"/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2564-2565</a:t>
            </a:r>
            <a:endParaRPr lang="en-US" sz="6600" b="1" dirty="0">
              <a:ln w="11430"/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09BDE8-FFB2-47C0-8B7B-EC547BCFDDB3}"/>
              </a:ext>
            </a:extLst>
          </p:cNvPr>
          <p:cNvSpPr txBox="1">
            <a:spLocks/>
          </p:cNvSpPr>
          <p:nvPr/>
        </p:nvSpPr>
        <p:spPr>
          <a:xfrm>
            <a:off x="7455878" y="5799998"/>
            <a:ext cx="4736122" cy="858106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th-TH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800" b="1" dirty="0">
                <a:ln/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กลุ่มงานประกันสุขภาพ </a:t>
            </a:r>
          </a:p>
          <a:p>
            <a:r>
              <a:rPr lang="th-TH" altLang="ko-KR" sz="2800" b="1" dirty="0">
                <a:ln/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สำนักงานสาธารณสุขจังหวัดพระนครศรีอยุธยา</a:t>
            </a:r>
            <a:endParaRPr lang="en-US" altLang="ko-KR" sz="2800" b="1" dirty="0">
              <a:ln/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68220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DD4CEAA-69EB-4E81-B38C-9F7AC2BAF818}"/>
              </a:ext>
            </a:extLst>
          </p:cNvPr>
          <p:cNvSpPr txBox="1">
            <a:spLocks/>
          </p:cNvSpPr>
          <p:nvPr/>
        </p:nvSpPr>
        <p:spPr>
          <a:xfrm>
            <a:off x="267045" y="217477"/>
            <a:ext cx="7540249" cy="71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093385" y="326615"/>
            <a:ext cx="3467348" cy="4942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** ข้อมูล ณ 26 พฤษภาคม 2565</a:t>
            </a:r>
          </a:p>
        </p:txBody>
      </p:sp>
      <p:sp>
        <p:nvSpPr>
          <p:cNvPr id="8" name="Rectangle 4"/>
          <p:cNvSpPr/>
          <p:nvPr/>
        </p:nvSpPr>
        <p:spPr>
          <a:xfrm>
            <a:off x="3316874" y="4921848"/>
            <a:ext cx="4320480" cy="1572599"/>
          </a:xfrm>
          <a:prstGeom prst="rect">
            <a:avLst/>
          </a:prstGeom>
          <a:solidFill>
            <a:srgbClr val="CCC3A4">
              <a:alpha val="28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 งบค่าเสื่อม ปี 64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พ.ค. – มิ.ย. 64 ต้องทำสัญญาแล้ว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ก.ค. – ส.ค.64 ต้องตรวจรับ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ก.ย.64 เบิกจ่ายแล้ว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04997"/>
              </p:ext>
            </p:extLst>
          </p:nvPr>
        </p:nvGraphicFramePr>
        <p:xfrm>
          <a:off x="1840945" y="820867"/>
          <a:ext cx="8274424" cy="517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0DFB8CA-9F90-B009-1B35-330E3E4EE56C}"/>
              </a:ext>
            </a:extLst>
          </p:cNvPr>
          <p:cNvSpPr/>
          <p:nvPr/>
        </p:nvSpPr>
        <p:spPr>
          <a:xfrm>
            <a:off x="631267" y="213328"/>
            <a:ext cx="7276955" cy="805362"/>
          </a:xfrm>
          <a:prstGeom prst="rect">
            <a:avLst/>
          </a:prstGeom>
          <a:solidFill>
            <a:srgbClr val="CCC3A4"/>
          </a:solidFill>
          <a:ln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สถานะการดำเนินงาน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งบค่าเสื่อม ปีงบประมาณ 2564</a:t>
            </a:r>
            <a:endParaRPr lang="en-US" sz="3600" b="1" dirty="0">
              <a:solidFill>
                <a:schemeClr val="tx1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801529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1778</Words>
  <Application>Microsoft Office PowerPoint</Application>
  <PresentationFormat>แบบจอกว้าง</PresentationFormat>
  <Paragraphs>650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TH SarabunPSK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ay_office3</dc:creator>
  <cp:lastModifiedBy>ay_office9</cp:lastModifiedBy>
  <cp:revision>312</cp:revision>
  <cp:lastPrinted>2022-04-27T08:49:01Z</cp:lastPrinted>
  <dcterms:created xsi:type="dcterms:W3CDTF">2021-04-27T02:37:26Z</dcterms:created>
  <dcterms:modified xsi:type="dcterms:W3CDTF">2022-05-31T02:37:56Z</dcterms:modified>
</cp:coreProperties>
</file>